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1686" r:id="rId5"/>
    <p:sldId id="1679" r:id="rId6"/>
    <p:sldId id="1688" r:id="rId7"/>
    <p:sldId id="1695" r:id="rId8"/>
    <p:sldId id="1683" r:id="rId9"/>
    <p:sldId id="1804" r:id="rId10"/>
    <p:sldId id="1693" r:id="rId11"/>
    <p:sldId id="1752" r:id="rId12"/>
    <p:sldId id="1753" r:id="rId13"/>
    <p:sldId id="1754" r:id="rId14"/>
    <p:sldId id="1739" r:id="rId15"/>
    <p:sldId id="1759" r:id="rId16"/>
    <p:sldId id="1797" r:id="rId17"/>
    <p:sldId id="1815" r:id="rId18"/>
    <p:sldId id="1740" r:id="rId19"/>
    <p:sldId id="1814" r:id="rId20"/>
    <p:sldId id="1808" r:id="rId21"/>
    <p:sldId id="1811" r:id="rId22"/>
    <p:sldId id="1747" r:id="rId23"/>
    <p:sldId id="1687" r:id="rId24"/>
    <p:sldId id="1798" r:id="rId25"/>
    <p:sldId id="1812" r:id="rId26"/>
    <p:sldId id="1801" r:id="rId27"/>
    <p:sldId id="1810" r:id="rId28"/>
    <p:sldId id="1780" r:id="rId29"/>
    <p:sldId id="1786" r:id="rId30"/>
    <p:sldId id="1799" r:id="rId31"/>
    <p:sldId id="1692" r:id="rId32"/>
    <p:sldId id="1764" r:id="rId33"/>
    <p:sldId id="1765" r:id="rId34"/>
    <p:sldId id="1745" r:id="rId35"/>
    <p:sldId id="1682" r:id="rId36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5C63"/>
    <a:srgbClr val="38579A"/>
    <a:srgbClr val="66FF33"/>
    <a:srgbClr val="4AFC4E"/>
    <a:srgbClr val="DB9C00"/>
    <a:srgbClr val="7F8085"/>
    <a:srgbClr val="2A4854"/>
    <a:srgbClr val="5EAADE"/>
    <a:srgbClr val="E99BEB"/>
    <a:srgbClr val="3F4C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51" autoAdjust="0"/>
    <p:restoredTop sz="95995" autoAdjust="0"/>
  </p:normalViewPr>
  <p:slideViewPr>
    <p:cSldViewPr>
      <p:cViewPr varScale="1">
        <p:scale>
          <a:sx n="145" d="100"/>
          <a:sy n="145" d="100"/>
        </p:scale>
        <p:origin x="-558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2760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\\PELSERVER\Mirror\ACTIVE%20PROJECTS%20FILE\Millersburg%20Upper%20Dauphin%20Merger\Moorhead\Enrollment.xlsx" TargetMode="Externa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Millersburg Area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  <a:tailEnd type="triangle" w="lg" len="lg"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1978-79</c:v>
                </c:pt>
                <c:pt idx="1">
                  <c:v>1988-89</c:v>
                </c:pt>
                <c:pt idx="2">
                  <c:v>1998-99</c:v>
                </c:pt>
                <c:pt idx="3">
                  <c:v>2008-09</c:v>
                </c:pt>
                <c:pt idx="4">
                  <c:v>2018-19</c:v>
                </c:pt>
                <c:pt idx="5">
                  <c:v>2028-29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1132</c:v>
                </c:pt>
                <c:pt idx="1">
                  <c:v>993</c:v>
                </c:pt>
                <c:pt idx="2">
                  <c:v>1030</c:v>
                </c:pt>
                <c:pt idx="3">
                  <c:v>882</c:v>
                </c:pt>
                <c:pt idx="4">
                  <c:v>785</c:v>
                </c:pt>
                <c:pt idx="5">
                  <c:v>660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91C-4A2D-89FF-16797345C3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Upper Dauphin Area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  <a:tailEnd type="triangle" w="lg" len="lg"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1978-79</c:v>
                </c:pt>
                <c:pt idx="1">
                  <c:v>1988-89</c:v>
                </c:pt>
                <c:pt idx="2">
                  <c:v>1998-99</c:v>
                </c:pt>
                <c:pt idx="3">
                  <c:v>2008-09</c:v>
                </c:pt>
                <c:pt idx="4">
                  <c:v>2018-19</c:v>
                </c:pt>
                <c:pt idx="5">
                  <c:v>2028-29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1780</c:v>
                </c:pt>
                <c:pt idx="1">
                  <c:v>1500</c:v>
                </c:pt>
                <c:pt idx="2">
                  <c:v>1432</c:v>
                </c:pt>
                <c:pt idx="3">
                  <c:v>1267</c:v>
                </c:pt>
                <c:pt idx="4">
                  <c:v>1122</c:v>
                </c:pt>
                <c:pt idx="5">
                  <c:v>932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91C-4A2D-89FF-16797345C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304768"/>
        <c:axId val="34306304"/>
      </c:lineChart>
      <c:catAx>
        <c:axId val="3430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6304"/>
        <c:crosses val="autoZero"/>
        <c:auto val="1"/>
        <c:lblAlgn val="ctr"/>
        <c:lblOffset val="100"/>
        <c:noMultiLvlLbl val="0"/>
      </c:catAx>
      <c:valAx>
        <c:axId val="3430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065616797900262E-2"/>
          <c:y val="0.12096862892138485"/>
          <c:w val="0.92674851506051903"/>
          <c:h val="0.718781714785651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Sheet1!$A$32</c:f>
              <c:strCache>
                <c:ptCount val="1"/>
                <c:pt idx="0">
                  <c:v>K-5</c:v>
                </c:pt>
              </c:strCache>
            </c:strRef>
          </c:tx>
          <c:spPr>
            <a:solidFill>
              <a:schemeClr val="accent1"/>
            </a:solidFill>
            <a:ln w="15875">
              <a:solidFill>
                <a:schemeClr val="bg1"/>
              </a:solidFill>
            </a:ln>
            <a:effectLst/>
          </c:spPr>
          <c:invertIfNegative val="0"/>
          <c:cat>
            <c:strRef>
              <c:f>Sheet1!$D$31:$R$31</c:f>
              <c:strCache>
                <c:ptCount val="1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  <c:pt idx="11">
                  <c:v>2025-26</c:v>
                </c:pt>
                <c:pt idx="12">
                  <c:v>2026-27</c:v>
                </c:pt>
                <c:pt idx="13">
                  <c:v>2027-28</c:v>
                </c:pt>
                <c:pt idx="14">
                  <c:v>2028-29</c:v>
                </c:pt>
              </c:strCache>
            </c:strRef>
          </c:cat>
          <c:val>
            <c:numRef>
              <c:f>Sheet1!$D$32:$R$32</c:f>
              <c:numCache>
                <c:formatCode>#,##0</c:formatCode>
                <c:ptCount val="15"/>
                <c:pt idx="0">
                  <c:v>892</c:v>
                </c:pt>
                <c:pt idx="1">
                  <c:v>907</c:v>
                </c:pt>
                <c:pt idx="2">
                  <c:v>879</c:v>
                </c:pt>
                <c:pt idx="3">
                  <c:v>856</c:v>
                </c:pt>
                <c:pt idx="4">
                  <c:v>825</c:v>
                </c:pt>
                <c:pt idx="5">
                  <c:v>788</c:v>
                </c:pt>
                <c:pt idx="6">
                  <c:v>785</c:v>
                </c:pt>
                <c:pt idx="7">
                  <c:v>780</c:v>
                </c:pt>
                <c:pt idx="8">
                  <c:v>753</c:v>
                </c:pt>
                <c:pt idx="9">
                  <c:v>750</c:v>
                </c:pt>
                <c:pt idx="10">
                  <c:v>730</c:v>
                </c:pt>
                <c:pt idx="11">
                  <c:v>729</c:v>
                </c:pt>
                <c:pt idx="12">
                  <c:v>701</c:v>
                </c:pt>
                <c:pt idx="13">
                  <c:v>685</c:v>
                </c:pt>
                <c:pt idx="14">
                  <c:v>672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59-F649-9D98-7A89D118B56C}"/>
            </c:ext>
          </c:extLst>
        </c:ser>
        <c:ser>
          <c:idx val="1"/>
          <c:order val="1"/>
          <c:tx>
            <c:strRef>
              <c:f>Sheet1!$A$33</c:f>
              <c:strCache>
                <c:ptCount val="1"/>
                <c:pt idx="0">
                  <c:v>6-8</c:v>
                </c:pt>
              </c:strCache>
            </c:strRef>
          </c:tx>
          <c:spPr>
            <a:solidFill>
              <a:schemeClr val="accent2"/>
            </a:solidFill>
            <a:ln w="15875">
              <a:solidFill>
                <a:schemeClr val="bg1"/>
              </a:solidFill>
            </a:ln>
            <a:effectLst/>
          </c:spPr>
          <c:invertIfNegative val="0"/>
          <c:cat>
            <c:strRef>
              <c:f>Sheet1!$D$31:$R$31</c:f>
              <c:strCache>
                <c:ptCount val="1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  <c:pt idx="11">
                  <c:v>2025-26</c:v>
                </c:pt>
                <c:pt idx="12">
                  <c:v>2026-27</c:v>
                </c:pt>
                <c:pt idx="13">
                  <c:v>2027-28</c:v>
                </c:pt>
                <c:pt idx="14">
                  <c:v>2028-29</c:v>
                </c:pt>
              </c:strCache>
            </c:strRef>
          </c:cat>
          <c:val>
            <c:numRef>
              <c:f>Sheet1!$D$33:$R$33</c:f>
              <c:numCache>
                <c:formatCode>#,##0</c:formatCode>
                <c:ptCount val="15"/>
                <c:pt idx="0">
                  <c:v>490</c:v>
                </c:pt>
                <c:pt idx="1">
                  <c:v>452</c:v>
                </c:pt>
                <c:pt idx="2">
                  <c:v>468</c:v>
                </c:pt>
                <c:pt idx="3">
                  <c:v>448</c:v>
                </c:pt>
                <c:pt idx="4">
                  <c:v>471</c:v>
                </c:pt>
                <c:pt idx="5">
                  <c:v>471</c:v>
                </c:pt>
                <c:pt idx="6">
                  <c:v>471</c:v>
                </c:pt>
                <c:pt idx="7">
                  <c:v>437</c:v>
                </c:pt>
                <c:pt idx="8">
                  <c:v>430</c:v>
                </c:pt>
                <c:pt idx="9">
                  <c:v>406</c:v>
                </c:pt>
                <c:pt idx="10">
                  <c:v>413</c:v>
                </c:pt>
                <c:pt idx="11">
                  <c:v>378</c:v>
                </c:pt>
                <c:pt idx="12">
                  <c:v>396</c:v>
                </c:pt>
                <c:pt idx="13">
                  <c:v>388</c:v>
                </c:pt>
                <c:pt idx="14">
                  <c:v>394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C59-F649-9D98-7A89D118B56C}"/>
            </c:ext>
          </c:extLst>
        </c:ser>
        <c:ser>
          <c:idx val="2"/>
          <c:order val="2"/>
          <c:tx>
            <c:strRef>
              <c:f>Sheet1!$A$34</c:f>
              <c:strCache>
                <c:ptCount val="1"/>
                <c:pt idx="0">
                  <c:v>9-12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bg1"/>
              </a:solidFill>
            </a:ln>
            <a:effectLst/>
          </c:spPr>
          <c:invertIfNegative val="0"/>
          <c:cat>
            <c:strRef>
              <c:f>Sheet1!$D$31:$R$31</c:f>
              <c:strCache>
                <c:ptCount val="15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  <c:pt idx="11">
                  <c:v>2025-26</c:v>
                </c:pt>
                <c:pt idx="12">
                  <c:v>2026-27</c:v>
                </c:pt>
                <c:pt idx="13">
                  <c:v>2027-28</c:v>
                </c:pt>
                <c:pt idx="14">
                  <c:v>2028-29</c:v>
                </c:pt>
              </c:strCache>
            </c:strRef>
          </c:cat>
          <c:val>
            <c:numRef>
              <c:f>Sheet1!$D$34:$R$34</c:f>
              <c:numCache>
                <c:formatCode>#,##0</c:formatCode>
                <c:ptCount val="15"/>
                <c:pt idx="0">
                  <c:v>650</c:v>
                </c:pt>
                <c:pt idx="1">
                  <c:v>668</c:v>
                </c:pt>
                <c:pt idx="2">
                  <c:v>644</c:v>
                </c:pt>
                <c:pt idx="3">
                  <c:v>640</c:v>
                </c:pt>
                <c:pt idx="4">
                  <c:v>611</c:v>
                </c:pt>
                <c:pt idx="5">
                  <c:v>586</c:v>
                </c:pt>
                <c:pt idx="6">
                  <c:v>600</c:v>
                </c:pt>
                <c:pt idx="7">
                  <c:v>611</c:v>
                </c:pt>
                <c:pt idx="8">
                  <c:v>624</c:v>
                </c:pt>
                <c:pt idx="9">
                  <c:v>615</c:v>
                </c:pt>
                <c:pt idx="10">
                  <c:v>595</c:v>
                </c:pt>
                <c:pt idx="11">
                  <c:v>585</c:v>
                </c:pt>
                <c:pt idx="12">
                  <c:v>550</c:v>
                </c:pt>
                <c:pt idx="13">
                  <c:v>540</c:v>
                </c:pt>
                <c:pt idx="14">
                  <c:v>526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C59-F649-9D98-7A89D118B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28554112"/>
        <c:axId val="128555648"/>
      </c:barChart>
      <c:lineChart>
        <c:grouping val="standard"/>
        <c:varyColors val="0"/>
        <c:ser>
          <c:idx val="3"/>
          <c:order val="3"/>
          <c:tx>
            <c:v>Total Capacity</c:v>
          </c:tx>
          <c:spPr>
            <a:ln w="1905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Sheet1!$D$17:$R$17</c:f>
              <c:numCache>
                <c:formatCode>#,##0</c:formatCode>
                <c:ptCount val="15"/>
                <c:pt idx="0">
                  <c:v>3219</c:v>
                </c:pt>
                <c:pt idx="1">
                  <c:v>3219</c:v>
                </c:pt>
                <c:pt idx="2">
                  <c:v>3219</c:v>
                </c:pt>
                <c:pt idx="3">
                  <c:v>3219</c:v>
                </c:pt>
                <c:pt idx="4">
                  <c:v>3219</c:v>
                </c:pt>
                <c:pt idx="5">
                  <c:v>3219</c:v>
                </c:pt>
                <c:pt idx="6">
                  <c:v>3219</c:v>
                </c:pt>
                <c:pt idx="7">
                  <c:v>3219</c:v>
                </c:pt>
                <c:pt idx="8">
                  <c:v>3219</c:v>
                </c:pt>
                <c:pt idx="9">
                  <c:v>3219</c:v>
                </c:pt>
                <c:pt idx="10">
                  <c:v>3219</c:v>
                </c:pt>
                <c:pt idx="11">
                  <c:v>3219</c:v>
                </c:pt>
                <c:pt idx="12">
                  <c:v>3219</c:v>
                </c:pt>
                <c:pt idx="13">
                  <c:v>3219</c:v>
                </c:pt>
                <c:pt idx="14">
                  <c:v>3219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C59-F649-9D98-7A89D118B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54112"/>
        <c:axId val="128555648"/>
      </c:lineChart>
      <c:catAx>
        <c:axId val="12855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55648"/>
        <c:crosses val="autoZero"/>
        <c:auto val="1"/>
        <c:lblAlgn val="ctr"/>
        <c:lblOffset val="100"/>
        <c:noMultiLvlLbl val="0"/>
      </c:catAx>
      <c:valAx>
        <c:axId val="128555648"/>
        <c:scaling>
          <c:orientation val="minMax"/>
          <c:max val="3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5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30180478674254"/>
          <c:y val="0.92883935513439342"/>
          <c:w val="0.45956641449230612"/>
          <c:h val="6.48354778823378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Revenues</c:v>
                </c:pt>
              </c:strCache>
            </c:strRef>
          </c:tx>
          <c:spPr>
            <a:solidFill>
              <a:srgbClr val="66FF3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2019-2020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14644251</c:v>
                </c:pt>
                <c:pt idx="1">
                  <c:v>14725546.383403324</c:v>
                </c:pt>
                <c:pt idx="2">
                  <c:v>14808029.840433201</c:v>
                </c:pt>
                <c:pt idx="3">
                  <c:v>14899295.943605106</c:v>
                </c:pt>
                <c:pt idx="4">
                  <c:v>14985749.197710169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4A6-48D7-BB69-B5ABB9E7D68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Expenditures</c:v>
                </c:pt>
              </c:strCache>
            </c:strRef>
          </c:tx>
          <c:spPr>
            <a:solidFill>
              <a:srgbClr val="38579A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2019-2020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15203195</c:v>
                </c:pt>
                <c:pt idx="1">
                  <c:v>15513900.626976401</c:v>
                </c:pt>
                <c:pt idx="2">
                  <c:v>15876193.403593669</c:v>
                </c:pt>
                <c:pt idx="3">
                  <c:v>16274653.408659576</c:v>
                </c:pt>
                <c:pt idx="4">
                  <c:v>16660872.645412147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A6-48D7-BB69-B5ABB9E7D68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Surplus/(Deficit)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2019-2020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</c:strCache>
            </c:strRef>
          </c:cat>
          <c:val>
            <c:numRef>
              <c:f>Sheet1!$B$4:$F$4</c:f>
              <c:numCache>
                <c:formatCode>#,##0</c:formatCode>
                <c:ptCount val="5"/>
                <c:pt idx="0">
                  <c:v>-558944</c:v>
                </c:pt>
                <c:pt idx="1">
                  <c:v>-788354.24357307702</c:v>
                </c:pt>
                <c:pt idx="2">
                  <c:v>-1068163.5631604679</c:v>
                </c:pt>
                <c:pt idx="3">
                  <c:v>-1375357.4650544692</c:v>
                </c:pt>
                <c:pt idx="4">
                  <c:v>-1675123.4477019776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4A6-48D7-BB69-B5ABB9E7D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992768"/>
        <c:axId val="128994304"/>
      </c:barChart>
      <c:catAx>
        <c:axId val="12899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994304"/>
        <c:crosses val="autoZero"/>
        <c:auto val="1"/>
        <c:lblAlgn val="ctr"/>
        <c:lblOffset val="100"/>
        <c:noMultiLvlLbl val="0"/>
      </c:catAx>
      <c:valAx>
        <c:axId val="128994304"/>
        <c:scaling>
          <c:orientation val="minMax"/>
          <c:max val="25000000"/>
          <c:min val="-2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12899276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Revenues</c:v>
                </c:pt>
              </c:strCache>
            </c:strRef>
          </c:tx>
          <c:spPr>
            <a:solidFill>
              <a:srgbClr val="66FF33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ED42-45CF-A532-FBF7198DA2B0}"/>
              </c:ext>
            </c:extLst>
          </c:dPt>
          <c:cat>
            <c:strRef>
              <c:f>Sheet1!$B$1:$F$1</c:f>
              <c:strCache>
                <c:ptCount val="5"/>
                <c:pt idx="0">
                  <c:v>2019-2020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19966456</c:v>
                </c:pt>
                <c:pt idx="1">
                  <c:v>20077093.915669292</c:v>
                </c:pt>
                <c:pt idx="2">
                  <c:v>20189290.898589369</c:v>
                </c:pt>
                <c:pt idx="3">
                  <c:v>20312607.96080704</c:v>
                </c:pt>
                <c:pt idx="4">
                  <c:v>20429972.962795161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42-45CF-A532-FBF7198DA2B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Expenditures</c:v>
                </c:pt>
              </c:strCache>
            </c:strRef>
          </c:tx>
          <c:spPr>
            <a:solidFill>
              <a:srgbClr val="38579A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2019-2020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20303563</c:v>
                </c:pt>
                <c:pt idx="1">
                  <c:v>20815888.543934084</c:v>
                </c:pt>
                <c:pt idx="2">
                  <c:v>21196053.013521425</c:v>
                </c:pt>
                <c:pt idx="3">
                  <c:v>21819689.508695737</c:v>
                </c:pt>
                <c:pt idx="4">
                  <c:v>22339504.914855547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42-45CF-A532-FBF7198DA2B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Surplus/(Deficit)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2019-2020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</c:strCache>
            </c:strRef>
          </c:cat>
          <c:val>
            <c:numRef>
              <c:f>Sheet1!$B$4:$F$4</c:f>
              <c:numCache>
                <c:formatCode>#,##0</c:formatCode>
                <c:ptCount val="5"/>
                <c:pt idx="0">
                  <c:v>-337107</c:v>
                </c:pt>
                <c:pt idx="1">
                  <c:v>-738794.62826479226</c:v>
                </c:pt>
                <c:pt idx="2">
                  <c:v>-1006762.1149320565</c:v>
                </c:pt>
                <c:pt idx="3">
                  <c:v>-1507081.5478886962</c:v>
                </c:pt>
                <c:pt idx="4">
                  <c:v>-1909531.9520603865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42-45CF-A532-FBF7198DA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353856"/>
        <c:axId val="134709248"/>
      </c:barChart>
      <c:catAx>
        <c:axId val="13335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709248"/>
        <c:crosses val="autoZero"/>
        <c:auto val="1"/>
        <c:lblAlgn val="ctr"/>
        <c:lblOffset val="100"/>
        <c:noMultiLvlLbl val="0"/>
      </c:catAx>
      <c:valAx>
        <c:axId val="134709248"/>
        <c:scaling>
          <c:orientation val="minMax"/>
          <c:min val="-2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35385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Millersburg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Sheet1!$B$2:$B$7</c:f>
              <c:numCache>
                <c:formatCode>"$"#,##0</c:formatCode>
                <c:ptCount val="6"/>
                <c:pt idx="0">
                  <c:v>3297035</c:v>
                </c:pt>
                <c:pt idx="1">
                  <c:v>2738091</c:v>
                </c:pt>
                <c:pt idx="2">
                  <c:v>1949737</c:v>
                </c:pt>
                <c:pt idx="3">
                  <c:v>881573</c:v>
                </c:pt>
                <c:pt idx="4">
                  <c:v>-493784</c:v>
                </c:pt>
                <c:pt idx="5">
                  <c:v>-2168907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A87-49F4-8162-F9F2EB8C43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Upper Dauphin Area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Sheet1!$C$2:$C$7</c:f>
              <c:numCache>
                <c:formatCode>"$"#,##0</c:formatCode>
                <c:ptCount val="6"/>
                <c:pt idx="0">
                  <c:v>6968830</c:v>
                </c:pt>
                <c:pt idx="1">
                  <c:v>6631723</c:v>
                </c:pt>
                <c:pt idx="2">
                  <c:v>5892928</c:v>
                </c:pt>
                <c:pt idx="3">
                  <c:v>4886166</c:v>
                </c:pt>
                <c:pt idx="4">
                  <c:v>3379084</c:v>
                </c:pt>
                <c:pt idx="5">
                  <c:v>1469552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A87-49F4-8162-F9F2EB8C4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513792"/>
        <c:axId val="134515712"/>
      </c:lineChart>
      <c:catAx>
        <c:axId val="13451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15712"/>
        <c:crosses val="autoZero"/>
        <c:auto val="1"/>
        <c:lblAlgn val="ctr"/>
        <c:lblOffset val="100"/>
        <c:noMultiLvlLbl val="0"/>
      </c:catAx>
      <c:valAx>
        <c:axId val="13451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137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solidFill>
            <a:schemeClr val="tx1">
              <a:lumMod val="75000"/>
              <a:lumOff val="25000"/>
            </a:schemeClr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0.39262</cdr:x>
      <cdr:y>0.11905</cdr:y>
    </cdr:from>
    <cdr:to>
      <cdr:x>0.65117</cdr:x>
      <cdr:y>0.28571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A1089E3A-8BBF-4545-9BC3-E53FAD8268D6}"/>
            </a:ext>
          </a:extLst>
        </cdr:cNvPr>
        <cdr:cNvSpPr txBox="1"/>
      </cdr:nvSpPr>
      <cdr:spPr>
        <a:xfrm xmlns:a="http://schemas.openxmlformats.org/drawingml/2006/main">
          <a:off x="3124200" y="380999"/>
          <a:ext cx="2057400" cy="5334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solidFill>
                <a:schemeClr val="bg1"/>
              </a:solidFill>
              <a:highlight>
                <a:srgbClr val="FF0000"/>
              </a:highlight>
            </a:rPr>
            <a:t>Total Student Capacity:</a:t>
          </a:r>
        </a:p>
        <a:p xmlns:a="http://schemas.openxmlformats.org/drawingml/2006/main">
          <a:pPr algn="ctr"/>
          <a:r>
            <a:rPr lang="en-US" sz="1200" b="1" dirty="0">
              <a:solidFill>
                <a:schemeClr val="bg1"/>
              </a:solidFill>
              <a:highlight>
                <a:srgbClr val="FF0000"/>
              </a:highlight>
            </a:rPr>
            <a:t>3,219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2811" tIns="46405" rIns="92811" bIns="4640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2811" tIns="46405" rIns="92811" bIns="46405" rtlCol="0"/>
          <a:lstStyle>
            <a:lvl1pPr algn="r">
              <a:defRPr sz="1200"/>
            </a:lvl1pPr>
          </a:lstStyle>
          <a:p>
            <a:fld id="{60D0CDCF-B072-4CC6-B2A3-B1C4F4AE3FFA}" type="datetimeFigureOut">
              <a:rPr lang="en-US" smtClean="0"/>
              <a:pPr/>
              <a:t>10/7/2019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2811" tIns="46405" rIns="92811" bIns="4640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2811" tIns="46405" rIns="92811" bIns="46405" rtlCol="0" anchor="b"/>
          <a:lstStyle>
            <a:lvl1pPr algn="r">
              <a:defRPr sz="1200"/>
            </a:lvl1pPr>
          </a:lstStyle>
          <a:p>
            <a:fld id="{2A8A0187-CA69-4ACB-9811-75164F281D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81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811" tIns="46405" rIns="92811" bIns="4640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811" tIns="46405" rIns="92811" bIns="46405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10/7/2019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44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1" tIns="46405" rIns="92811" bIns="4640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2811" tIns="46405" rIns="92811" bIns="4640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2811" tIns="46405" rIns="92811" bIns="4640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2811" tIns="46405" rIns="92811" bIns="46405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2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213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02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340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362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60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216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216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77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05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444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Deficits = 10% of Revenue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875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53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5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071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457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209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459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01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30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942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5469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6">
              <a:defRPr/>
            </a:pPr>
            <a:r>
              <a:rPr lang="en-US" altLang="en-US" dirty="0"/>
              <a:t>Combining the districts requires a decision on buildings and grade configuration. After reviewing the facilities of both districts, the options reviewed are: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8888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6">
              <a:defRPr/>
            </a:pPr>
            <a:r>
              <a:rPr lang="en-US" dirty="0"/>
              <a:t>Option 1: Lots of empty seats and more empty seats projected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040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6">
              <a:defRPr/>
            </a:pPr>
            <a:r>
              <a:rPr lang="en-US" dirty="0"/>
              <a:t>Option 2: Not enough room for elementary kids at 25 kids per section, not enough classrooms to achieve aspirational goal of 22 kids per classroom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487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6">
              <a:defRPr/>
            </a:pPr>
            <a:r>
              <a:rPr lang="en-US" dirty="0"/>
              <a:t>Option 3: Millersburg Area MS is a poor early childhood education environment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317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6">
              <a:defRPr/>
            </a:pPr>
            <a:r>
              <a:rPr lang="en-US" dirty="0"/>
              <a:t>Option 4: Pre-K-4 enrollment does not warrant separate Principal for grades 3-4 on the MS side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1637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6">
              <a:defRPr/>
            </a:pPr>
            <a:r>
              <a:rPr lang="en-US" dirty="0"/>
              <a:t>Option 5: UD Area ES / MS adapts comfortably to Pre-K-2 and 3-5 intermediate grades (with one Principal, each side)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54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036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Combination (merger/consolidation) is feasible. </a:t>
            </a:r>
          </a:p>
          <a:p>
            <a:pPr lvl="1"/>
            <a:r>
              <a:rPr lang="en-US" dirty="0"/>
              <a:t>Similar educational philosophies</a:t>
            </a:r>
          </a:p>
          <a:p>
            <a:pPr lvl="1"/>
            <a:r>
              <a:rPr lang="en-US" dirty="0"/>
              <a:t>Enhanced opportunities for all students</a:t>
            </a:r>
          </a:p>
          <a:p>
            <a:pPr lvl="1"/>
            <a:r>
              <a:rPr lang="en-US" dirty="0"/>
              <a:t>Financial impacts are manageable</a:t>
            </a:r>
          </a:p>
          <a:p>
            <a:pPr lvl="1"/>
            <a:r>
              <a:rPr lang="en-US" altLang="en-US" dirty="0"/>
              <a:t>Considering the impacts upon curriculum consolidation, current and projected enrollments, faculty certifications, facility conditions, capacity, potential adaptive reuse, current and projected enrollments, and suitability to educational programing, </a:t>
            </a:r>
            <a:r>
              <a:rPr lang="en-US" altLang="en-US" b="1" dirty="0"/>
              <a:t>Option 5 </a:t>
            </a:r>
            <a:r>
              <a:rPr lang="en-US" altLang="en-US" dirty="0"/>
              <a:t>is the best fit.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1667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3591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961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89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A3B4FBF-0605-AD4C-8AC5-CCC980FA02D6}"/>
              </a:ext>
            </a:extLst>
          </p:cNvPr>
          <p:cNvSpPr/>
          <p:nvPr userDrawn="1"/>
        </p:nvSpPr>
        <p:spPr bwMode="auto">
          <a:xfrm>
            <a:off x="5257800" y="-10954"/>
            <a:ext cx="3886199" cy="5154454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B18C139-851F-CF4C-82F0-BD0FF40B8F02}"/>
              </a:ext>
            </a:extLst>
          </p:cNvPr>
          <p:cNvSpPr/>
          <p:nvPr userDrawn="1"/>
        </p:nvSpPr>
        <p:spPr bwMode="auto">
          <a:xfrm>
            <a:off x="0" y="-10954"/>
            <a:ext cx="5257800" cy="5154454"/>
          </a:xfrm>
          <a:prstGeom prst="rect">
            <a:avLst/>
          </a:prstGeom>
          <a:gradFill>
            <a:gsLst>
              <a:gs pos="40000">
                <a:schemeClr val="accent1"/>
              </a:gs>
              <a:gs pos="100000">
                <a:schemeClr val="accent2"/>
              </a:gs>
            </a:gsLst>
            <a:lin ang="54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935B9F4-C5D3-4B46-B492-E800573978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4843418" y="278708"/>
            <a:ext cx="9686835" cy="968683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FA6F2664-4188-104D-8F87-3C783B53EA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6046" y="285750"/>
            <a:ext cx="3263153" cy="32004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6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1EA2531-E5D4-C046-9F08-271A56494E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742950"/>
            <a:ext cx="3757499" cy="204494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6985C54C-D955-7643-902E-B71D53567E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6046" y="3799681"/>
            <a:ext cx="3263153" cy="8382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buNone/>
              <a:defRPr sz="18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xmlns="" id="{C8CB7560-47C4-584E-B5FB-125CA45CEC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3486150"/>
            <a:ext cx="3733800" cy="146526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eaLnBrk="1" hangingPunct="1">
              <a:spcBef>
                <a:spcPts val="600"/>
              </a:spcBef>
              <a:buNone/>
              <a:defRPr sz="1200" b="1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Pennsylvania Economy League </a:t>
            </a:r>
          </a:p>
          <a:p>
            <a:pPr lvl="0"/>
            <a:r>
              <a:rPr lang="en-US" dirty="0"/>
              <a:t>Thompson Associates, Architects and Planners</a:t>
            </a:r>
          </a:p>
        </p:txBody>
      </p:sp>
    </p:spTree>
    <p:extLst>
      <p:ext uri="{BB962C8B-B14F-4D97-AF65-F5344CB8AC3E}">
        <p14:creationId xmlns:p14="http://schemas.microsoft.com/office/powerpoint/2010/main" val="68765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B18C139-851F-CF4C-82F0-BD0FF40B8F02}"/>
              </a:ext>
            </a:extLst>
          </p:cNvPr>
          <p:cNvSpPr/>
          <p:nvPr userDrawn="1"/>
        </p:nvSpPr>
        <p:spPr bwMode="auto">
          <a:xfrm>
            <a:off x="0" y="-10954"/>
            <a:ext cx="9144000" cy="515445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935B9F4-C5D3-4B46-B492-E800573978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3028950" y="228600"/>
            <a:ext cx="6057900" cy="60579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B326C46-1C94-4143-B462-76E0F494D269}"/>
              </a:ext>
            </a:extLst>
          </p:cNvPr>
          <p:cNvSpPr/>
          <p:nvPr userDrawn="1"/>
        </p:nvSpPr>
        <p:spPr bwMode="auto">
          <a:xfrm>
            <a:off x="0" y="3257550"/>
            <a:ext cx="9144000" cy="1885950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FA6F2664-4188-104D-8F87-3C783B53EA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95600" y="285750"/>
            <a:ext cx="5791200" cy="21336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lnSpc>
                <a:spcPts val="34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1EA2531-E5D4-C046-9F08-271A56494E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3569683"/>
            <a:ext cx="2316423" cy="1261683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6985C54C-D955-7643-902E-B71D53567E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5600" y="2419350"/>
            <a:ext cx="5791200" cy="838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E97EF913-92D8-0243-9492-32748F63EA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3497263"/>
            <a:ext cx="5334000" cy="1465262"/>
          </a:xfrm>
          <a:prstGeom prst="rect">
            <a:avLst/>
          </a:prstGeom>
        </p:spPr>
        <p:txBody>
          <a:bodyPr anchor="ctr" anchorCtr="0"/>
          <a:lstStyle>
            <a:lvl1pPr marL="0" indent="0" algn="ctr" eaLnBrk="1" hangingPunct="1">
              <a:buNone/>
              <a:defRPr sz="1600" b="1"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Pennsylvania Economy League </a:t>
            </a:r>
          </a:p>
          <a:p>
            <a:pPr lvl="0"/>
            <a:r>
              <a:rPr lang="en-US" dirty="0"/>
              <a:t>Thompson Associates, Architects and Planners</a:t>
            </a:r>
          </a:p>
        </p:txBody>
      </p:sp>
    </p:spTree>
    <p:extLst>
      <p:ext uri="{BB962C8B-B14F-4D97-AF65-F5344CB8AC3E}">
        <p14:creationId xmlns:p14="http://schemas.microsoft.com/office/powerpoint/2010/main" val="63656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B18C139-851F-CF4C-82F0-BD0FF40B8F02}"/>
              </a:ext>
            </a:extLst>
          </p:cNvPr>
          <p:cNvSpPr/>
          <p:nvPr userDrawn="1"/>
        </p:nvSpPr>
        <p:spPr bwMode="auto">
          <a:xfrm>
            <a:off x="0" y="-5477"/>
            <a:ext cx="9144000" cy="5154454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5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935B9F4-C5D3-4B46-B492-E800573978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3904462" y="1239037"/>
            <a:ext cx="7808925" cy="7808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1EA2531-E5D4-C046-9F08-271A56494E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285750"/>
            <a:ext cx="3080314" cy="1676400"/>
          </a:xfrm>
          <a:prstGeom prst="rect">
            <a:avLst/>
          </a:prstGeom>
          <a:effectLst>
            <a:outerShdw blurRad="190500" dist="12700" dir="5400000" algn="t" rotWithShape="0">
              <a:srgbClr val="2A4854">
                <a:alpha val="87000"/>
              </a:srgbClr>
            </a:outerShdw>
          </a:effectLst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E97EF913-92D8-0243-9492-32748F63EA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84320" y="4171950"/>
            <a:ext cx="4754880" cy="767472"/>
          </a:xfrm>
          <a:prstGeom prst="rect">
            <a:avLst/>
          </a:prstGeom>
        </p:spPr>
        <p:txBody>
          <a:bodyPr anchor="ctr" anchorCtr="0"/>
          <a:lstStyle>
            <a:lvl1pPr marL="0" indent="0" algn="ctr" eaLnBrk="1" hangingPunct="1">
              <a:buNone/>
              <a:defRPr sz="1200" b="1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Pennsylvania Economy League </a:t>
            </a:r>
          </a:p>
          <a:p>
            <a:pPr lvl="0"/>
            <a:r>
              <a:rPr lang="en-US" dirty="0"/>
              <a:t>Thompson Associates, Architects and Planners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AC4A29D-C3F4-AE4D-934F-44E7DAABD692}"/>
              </a:ext>
            </a:extLst>
          </p:cNvPr>
          <p:cNvSpPr/>
          <p:nvPr userDrawn="1"/>
        </p:nvSpPr>
        <p:spPr bwMode="auto">
          <a:xfrm>
            <a:off x="4084320" y="0"/>
            <a:ext cx="4754880" cy="3175868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82880" tIns="45720" rIns="18288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13A1BB23-8992-064C-985C-A7F821FDB29D}"/>
              </a:ext>
            </a:extLst>
          </p:cNvPr>
          <p:cNvSpPr/>
          <p:nvPr userDrawn="1"/>
        </p:nvSpPr>
        <p:spPr bwMode="auto">
          <a:xfrm>
            <a:off x="4084320" y="4944904"/>
            <a:ext cx="4754880" cy="209550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FA6F2664-4188-104D-8F87-3C783B53EA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84320" y="0"/>
            <a:ext cx="4754880" cy="3175868"/>
          </a:xfrm>
          <a:prstGeom prst="rect">
            <a:avLst/>
          </a:prstGeom>
        </p:spPr>
        <p:txBody>
          <a:bodyPr lIns="91440" tIns="0" rIns="91440" bIns="0" anchor="ctr" anchorCtr="0"/>
          <a:lstStyle>
            <a:lvl1pPr marL="0" indent="0" algn="ctr">
              <a:lnSpc>
                <a:spcPts val="34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6985C54C-D955-7643-902E-B71D53567E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4320" y="3181350"/>
            <a:ext cx="4754880" cy="60411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4281409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Section Page Title Only">
    <p:bg>
      <p:bgPr>
        <a:gradFill>
          <a:gsLst>
            <a:gs pos="0">
              <a:schemeClr val="accent1">
                <a:alpha val="80000"/>
              </a:schemeClr>
            </a:gs>
            <a:gs pos="100000">
              <a:schemeClr val="accent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B4DA72D8-8D61-6A45-AC9E-B202E19C3C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11383" r="156" b="3883"/>
          <a:stretch/>
        </p:blipFill>
        <p:spPr>
          <a:xfrm>
            <a:off x="0" y="-10954"/>
            <a:ext cx="9144000" cy="51654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8B3772A-C77C-E84F-B5CD-D6652D8EBAD5}"/>
              </a:ext>
            </a:extLst>
          </p:cNvPr>
          <p:cNvSpPr/>
          <p:nvPr userDrawn="1"/>
        </p:nvSpPr>
        <p:spPr bwMode="auto">
          <a:xfrm>
            <a:off x="0" y="-10954"/>
            <a:ext cx="9144000" cy="5165408"/>
          </a:xfrm>
          <a:prstGeom prst="rect">
            <a:avLst/>
          </a:prstGeom>
          <a:gradFill>
            <a:gsLst>
              <a:gs pos="28000">
                <a:schemeClr val="accent1">
                  <a:alpha val="80000"/>
                </a:schemeClr>
              </a:gs>
              <a:gs pos="100000">
                <a:schemeClr val="accent2">
                  <a:alpha val="68000"/>
                </a:schemeClr>
              </a:gs>
            </a:gsLst>
            <a:lin ang="54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914401" y="1550931"/>
            <a:ext cx="7301562" cy="17828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Education Focus Section Page 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xmlns="" id="{F77637A3-819C-0249-BCA1-D6A4442B2A48}"/>
              </a:ext>
            </a:extLst>
          </p:cNvPr>
          <p:cNvSpPr txBox="1">
            <a:spLocks/>
          </p:cNvSpPr>
          <p:nvPr userDrawn="1"/>
        </p:nvSpPr>
        <p:spPr>
          <a:xfrm>
            <a:off x="4452195" y="4895635"/>
            <a:ext cx="40386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Millersburg Area and Upper Dauphin Area School Districts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60A6FB96-3E93-4A46-B53A-206358C22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4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-Section Page with Quote">
    <p:bg>
      <p:bgPr>
        <a:gradFill>
          <a:gsLst>
            <a:gs pos="0">
              <a:schemeClr val="accent1">
                <a:alpha val="80000"/>
              </a:schemeClr>
            </a:gs>
            <a:gs pos="100000">
              <a:schemeClr val="accent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B4DA72D8-8D61-6A45-AC9E-B202E19C3C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11383" r="156" b="3883"/>
          <a:stretch/>
        </p:blipFill>
        <p:spPr>
          <a:xfrm>
            <a:off x="0" y="-10954"/>
            <a:ext cx="9144000" cy="51654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8B3772A-C77C-E84F-B5CD-D6652D8EBAD5}"/>
              </a:ext>
            </a:extLst>
          </p:cNvPr>
          <p:cNvSpPr/>
          <p:nvPr userDrawn="1"/>
        </p:nvSpPr>
        <p:spPr bwMode="auto">
          <a:xfrm>
            <a:off x="0" y="-10954"/>
            <a:ext cx="9144000" cy="5165408"/>
          </a:xfrm>
          <a:prstGeom prst="rect">
            <a:avLst/>
          </a:prstGeom>
          <a:gradFill>
            <a:gsLst>
              <a:gs pos="28000">
                <a:schemeClr val="accent1">
                  <a:alpha val="80000"/>
                </a:schemeClr>
              </a:gs>
              <a:gs pos="100000">
                <a:schemeClr val="accent2">
                  <a:alpha val="68000"/>
                </a:schemeClr>
              </a:gs>
            </a:gsLst>
            <a:lin ang="54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914401" y="1554480"/>
            <a:ext cx="7301562" cy="17828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Education Focus Section Page 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xmlns="" id="{F77637A3-819C-0249-BCA1-D6A4442B2A48}"/>
              </a:ext>
            </a:extLst>
          </p:cNvPr>
          <p:cNvSpPr txBox="1">
            <a:spLocks/>
          </p:cNvSpPr>
          <p:nvPr userDrawn="1"/>
        </p:nvSpPr>
        <p:spPr>
          <a:xfrm>
            <a:off x="4452195" y="4895635"/>
            <a:ext cx="40386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Millersburg Area and Upper Dauphin Area School Districts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60A6FB96-3E93-4A46-B53A-206358C22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1394E80-EFA3-5649-B688-FEA7055A6E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87931" y="11062"/>
            <a:ext cx="5383864" cy="1265288"/>
          </a:xfrm>
          <a:prstGeom prst="rect">
            <a:avLst/>
          </a:prstGeom>
        </p:spPr>
        <p:txBody>
          <a:bodyPr lIns="0" tIns="274320" rIns="0" bIns="0" anchor="t" anchorCtr="0"/>
          <a:lstStyle>
            <a:lvl1pPr marL="0" indent="0" algn="r">
              <a:spcBef>
                <a:spcPts val="0"/>
              </a:spcBef>
              <a:spcAft>
                <a:spcPts val="600"/>
              </a:spcAft>
              <a:buNone/>
              <a:defRPr sz="18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quote content</a:t>
            </a:r>
          </a:p>
        </p:txBody>
      </p:sp>
    </p:spTree>
    <p:extLst>
      <p:ext uri="{BB962C8B-B14F-4D97-AF65-F5344CB8AC3E}">
        <p14:creationId xmlns:p14="http://schemas.microsoft.com/office/powerpoint/2010/main" val="84132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Sub-section-Divider page">
    <p:bg>
      <p:bgPr>
        <a:gradFill>
          <a:gsLst>
            <a:gs pos="0">
              <a:schemeClr val="accent1">
                <a:alpha val="80000"/>
              </a:schemeClr>
            </a:gs>
            <a:gs pos="100000">
              <a:schemeClr val="accent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B4DA72D8-8D61-6A45-AC9E-B202E19C3C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11383" r="156" b="3883"/>
          <a:stretch/>
        </p:blipFill>
        <p:spPr>
          <a:xfrm>
            <a:off x="0" y="-10954"/>
            <a:ext cx="9144000" cy="51654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8B3772A-C77C-E84F-B5CD-D6652D8EBAD5}"/>
              </a:ext>
            </a:extLst>
          </p:cNvPr>
          <p:cNvSpPr/>
          <p:nvPr userDrawn="1"/>
        </p:nvSpPr>
        <p:spPr bwMode="auto">
          <a:xfrm>
            <a:off x="0" y="-10954"/>
            <a:ext cx="9144000" cy="5165408"/>
          </a:xfrm>
          <a:prstGeom prst="rect">
            <a:avLst/>
          </a:prstGeom>
          <a:solidFill>
            <a:schemeClr val="accent1">
              <a:alpha val="9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914401" y="1550931"/>
            <a:ext cx="7301562" cy="17828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Education Focus Section Page 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xmlns="" id="{F77637A3-819C-0249-BCA1-D6A4442B2A48}"/>
              </a:ext>
            </a:extLst>
          </p:cNvPr>
          <p:cNvSpPr txBox="1">
            <a:spLocks/>
          </p:cNvSpPr>
          <p:nvPr userDrawn="1"/>
        </p:nvSpPr>
        <p:spPr>
          <a:xfrm>
            <a:off x="4452195" y="4895635"/>
            <a:ext cx="40386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Millersburg Area and Upper Dauphin Area School Districts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60A6FB96-3E93-4A46-B53A-206358C22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8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B18C139-851F-CF4C-82F0-BD0FF40B8F02}"/>
              </a:ext>
            </a:extLst>
          </p:cNvPr>
          <p:cNvSpPr/>
          <p:nvPr userDrawn="1"/>
        </p:nvSpPr>
        <p:spPr bwMode="auto">
          <a:xfrm>
            <a:off x="0" y="-5477"/>
            <a:ext cx="9144000" cy="5154454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5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935B9F4-C5D3-4B46-B492-E800573978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3904462" y="-1332713"/>
            <a:ext cx="7808925" cy="7808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1EA2531-E5D4-C046-9F08-271A56494E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0" y="1270878"/>
            <a:ext cx="3920400" cy="2133600"/>
          </a:xfrm>
          <a:prstGeom prst="rect">
            <a:avLst/>
          </a:prstGeom>
          <a:effectLst>
            <a:outerShdw blurRad="190500" dist="12700" dir="5400000" algn="t" rotWithShape="0">
              <a:srgbClr val="2A4854">
                <a:alpha val="87000"/>
              </a:srgbClr>
            </a:outerShdw>
          </a:effectLst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E97EF913-92D8-0243-9492-32748F63EA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9600" y="4171950"/>
            <a:ext cx="3920400" cy="767472"/>
          </a:xfrm>
          <a:prstGeom prst="rect">
            <a:avLst/>
          </a:prstGeom>
        </p:spPr>
        <p:txBody>
          <a:bodyPr anchor="ctr" anchorCtr="0"/>
          <a:lstStyle>
            <a:lvl1pPr marL="0" indent="0" algn="ctr" eaLnBrk="1" hangingPunct="1">
              <a:buNone/>
              <a:defRPr sz="1200" b="1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Pennsylvania Economy League </a:t>
            </a:r>
          </a:p>
          <a:p>
            <a:pPr lvl="0"/>
            <a:r>
              <a:rPr lang="en-US" dirty="0"/>
              <a:t>Thompson Associates, Architects and Planners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13A1BB23-8992-064C-985C-A7F821FDB29D}"/>
              </a:ext>
            </a:extLst>
          </p:cNvPr>
          <p:cNvSpPr/>
          <p:nvPr userDrawn="1"/>
        </p:nvSpPr>
        <p:spPr bwMode="auto">
          <a:xfrm>
            <a:off x="4419600" y="4944904"/>
            <a:ext cx="3920400" cy="209550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77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page title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xmlns="" id="{1914D3E2-5E50-FE4D-A6FE-0CDC033A6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53C60CB-D015-A446-8585-D97C1EF8E578}"/>
              </a:ext>
            </a:extLst>
          </p:cNvPr>
          <p:cNvSpPr/>
          <p:nvPr userDrawn="1"/>
        </p:nvSpPr>
        <p:spPr bwMode="auto">
          <a:xfrm>
            <a:off x="0" y="-10954"/>
            <a:ext cx="253313" cy="5154454"/>
          </a:xfrm>
          <a:prstGeom prst="rect">
            <a:avLst/>
          </a:prstGeom>
          <a:gradFill>
            <a:gsLst>
              <a:gs pos="21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0A5476B7-9B9A-204A-A2E6-47DCCF7930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1005840"/>
            <a:ext cx="7834313" cy="320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1000"/>
              </a:spcBef>
              <a:spcAft>
                <a:spcPts val="600"/>
              </a:spcAft>
              <a:buNone/>
              <a:defRPr sz="2200" b="1">
                <a:solidFill>
                  <a:schemeClr val="tx1"/>
                </a:solidFill>
              </a:defRPr>
            </a:lvl1pPr>
            <a:lvl2pPr marL="365760" indent="-18288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marL="548640" indent="-18288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>
                <a:solidFill>
                  <a:schemeClr val="tx1"/>
                </a:solidFill>
              </a:defRPr>
            </a:lvl3pPr>
            <a:lvl4pPr marL="59436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8B97247-0FEE-8B4C-9B80-ABC671734564}"/>
              </a:ext>
            </a:extLst>
          </p:cNvPr>
          <p:cNvSpPr/>
          <p:nvPr userDrawn="1"/>
        </p:nvSpPr>
        <p:spPr>
          <a:xfrm>
            <a:off x="4572000" y="10954"/>
            <a:ext cx="4299794" cy="322598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Consolidation Feasibility Study</a:t>
            </a:r>
          </a:p>
        </p:txBody>
      </p:sp>
    </p:spTree>
    <p:extLst>
      <p:ext uri="{BB962C8B-B14F-4D97-AF65-F5344CB8AC3E}">
        <p14:creationId xmlns:p14="http://schemas.microsoft.com/office/powerpoint/2010/main" val="851271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xmlns="" id="{CC434ADE-6602-E542-918B-F4F5211C5064}"/>
              </a:ext>
            </a:extLst>
          </p:cNvPr>
          <p:cNvSpPr txBox="1">
            <a:spLocks/>
          </p:cNvSpPr>
          <p:nvPr userDrawn="1"/>
        </p:nvSpPr>
        <p:spPr>
          <a:xfrm>
            <a:off x="4452195" y="4895635"/>
            <a:ext cx="40386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Millersburg Area and Upper Dauphin Area School Districts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13690427-48AD-AC43-9F29-147D2DCDD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6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tx2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xmlns="" id="{F77637A3-819C-0249-BCA1-D6A4442B2A48}"/>
              </a:ext>
            </a:extLst>
          </p:cNvPr>
          <p:cNvSpPr txBox="1">
            <a:spLocks/>
          </p:cNvSpPr>
          <p:nvPr userDrawn="1"/>
        </p:nvSpPr>
        <p:spPr>
          <a:xfrm>
            <a:off x="4452195" y="4895635"/>
            <a:ext cx="40386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Millersburg Area and Upper Dauphin Area School Districts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60A6FB96-3E93-4A46-B53A-206358C22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11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xmlns="" id="{F77637A3-819C-0249-BCA1-D6A4442B2A48}"/>
              </a:ext>
            </a:extLst>
          </p:cNvPr>
          <p:cNvSpPr txBox="1">
            <a:spLocks/>
          </p:cNvSpPr>
          <p:nvPr userDrawn="1"/>
        </p:nvSpPr>
        <p:spPr>
          <a:xfrm>
            <a:off x="4452195" y="4895635"/>
            <a:ext cx="40386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Millersburg Area and Upper Dauphin Area School Districts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60A6FB96-3E93-4A46-B53A-206358C22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34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xmlns="" id="{D3818996-0D41-A74B-B953-5ACAF193B0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3ED2A560-2E66-EF41-89E3-38335DE9F754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81000" y="836696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A702A08A-136B-5A47-9630-C1A3DB78BF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341312"/>
            <a:ext cx="8368363" cy="49538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2800" b="1" i="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2561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xmlns="" id="{F9278956-88C3-6845-91B0-518650A17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51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xmlns="" id="{A6034B0A-5DCE-E84D-B337-9145BE39C1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6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4"/>
          <p:cNvSpPr txBox="1">
            <a:spLocks/>
          </p:cNvSpPr>
          <p:nvPr userDrawn="1"/>
        </p:nvSpPr>
        <p:spPr>
          <a:xfrm>
            <a:off x="4452195" y="4895635"/>
            <a:ext cx="40386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Millersburg Area and Upper Dauphin Area School Districts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65F68BF-CFED-5D4D-9601-20A7710968B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4432300"/>
            <a:ext cx="1060920" cy="5778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5E14119-FF95-594F-B5D2-1237F1D927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0795" y="4895635"/>
            <a:ext cx="381000" cy="11451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DDA87C-D888-4A49-A485-DB9D4E0B0D4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3" r:id="rId2"/>
    <p:sldLayoutId id="2147484235" r:id="rId3"/>
    <p:sldLayoutId id="2147484232" r:id="rId4"/>
    <p:sldLayoutId id="2147484238" r:id="rId5"/>
    <p:sldLayoutId id="2147484236" r:id="rId6"/>
    <p:sldLayoutId id="2147484237" r:id="rId7"/>
    <p:sldLayoutId id="2147484190" r:id="rId8"/>
    <p:sldLayoutId id="2147483959" r:id="rId9"/>
    <p:sldLayoutId id="2147484230" r:id="rId10"/>
    <p:sldLayoutId id="2147484231" r:id="rId11"/>
    <p:sldLayoutId id="2147483915" r:id="rId12"/>
    <p:sldLayoutId id="2147484208" r:id="rId13"/>
    <p:sldLayoutId id="2147484209" r:id="rId1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EA86A-229D-344A-BA06-9AA0A57997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Pennsylvania Economy League </a:t>
            </a:r>
          </a:p>
          <a:p>
            <a:r>
              <a:rPr lang="en-US" dirty="0"/>
              <a:t>Thompson Associates Architects and Planners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A82464F3-7C75-6246-AB8A-B348DAC35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Feasibility Study Combining </a:t>
            </a:r>
          </a:p>
          <a:p>
            <a:r>
              <a:rPr lang="en-US" dirty="0"/>
              <a:t>Millersburg Area </a:t>
            </a:r>
          </a:p>
          <a:p>
            <a:r>
              <a:rPr lang="en-US" dirty="0"/>
              <a:t>and </a:t>
            </a:r>
          </a:p>
          <a:p>
            <a:r>
              <a:rPr lang="en-US" dirty="0"/>
              <a:t>Upper Dauphin Area</a:t>
            </a:r>
          </a:p>
          <a:p>
            <a:r>
              <a:rPr lang="en-US" dirty="0"/>
              <a:t>School Districts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44DA6E-E816-AB42-87A1-8FDF951DC5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September 2019</a:t>
            </a:r>
          </a:p>
        </p:txBody>
      </p:sp>
    </p:spTree>
    <p:extLst>
      <p:ext uri="{BB962C8B-B14F-4D97-AF65-F5344CB8AC3E}">
        <p14:creationId xmlns:p14="http://schemas.microsoft.com/office/powerpoint/2010/main" val="147835891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4">
            <a:extLst>
              <a:ext uri="{FF2B5EF4-FFF2-40B4-BE49-F238E27FC236}">
                <a16:creationId xmlns:a16="http://schemas.microsoft.com/office/drawing/2014/main" xmlns="" id="{DAC6C2A7-D14B-AE4D-A3DD-535A721550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88" r="23749"/>
          <a:stretch/>
        </p:blipFill>
        <p:spPr>
          <a:xfrm>
            <a:off x="0" y="0"/>
            <a:ext cx="331470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2674620" y="0"/>
            <a:ext cx="6477000" cy="5143500"/>
          </a:xfrm>
          <a:prstGeom prst="rect">
            <a:avLst/>
          </a:prstGeom>
          <a:gradFill>
            <a:gsLst>
              <a:gs pos="11000">
                <a:schemeClr val="accent1"/>
              </a:gs>
              <a:gs pos="100000">
                <a:schemeClr val="accent5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361950"/>
            <a:ext cx="4648199" cy="762000"/>
          </a:xfrm>
          <a:solidFill>
            <a:schemeClr val="accent2"/>
          </a:solidFill>
        </p:spPr>
        <p:txBody>
          <a:bodyPr lIns="274320"/>
          <a:lstStyle/>
          <a:p>
            <a:r>
              <a:rPr lang="en-US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8" name="Inhaltsplatzhalter 4"/>
          <p:cNvSpPr txBox="1">
            <a:spLocks/>
          </p:cNvSpPr>
          <p:nvPr/>
        </p:nvSpPr>
        <p:spPr>
          <a:xfrm>
            <a:off x="3581400" y="1123950"/>
            <a:ext cx="5562600" cy="4019550"/>
          </a:xfrm>
          <a:prstGeom prst="rect">
            <a:avLst/>
          </a:prstGeom>
        </p:spPr>
        <p:txBody>
          <a:bodyPr wrap="square" lIns="0" tIns="0" rIns="0" bIns="274320" anchor="ctr">
            <a:no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Aft>
                <a:spcPts val="900"/>
              </a:spcAft>
              <a:buClr>
                <a:schemeClr val="bg1"/>
              </a:buClr>
              <a:buSzPct val="115000"/>
              <a:buFont typeface="+mj-lt"/>
              <a:buAutoNum type="arabicPeriod"/>
            </a:pPr>
            <a:r>
              <a:rPr lang="en-US" sz="1800" b="1" dirty="0">
                <a:latin typeface="+mn-lt"/>
              </a:rPr>
              <a:t>Consolidation Study Team</a:t>
            </a:r>
          </a:p>
          <a:p>
            <a:pPr marL="342900" indent="-342900">
              <a:lnSpc>
                <a:spcPct val="100000"/>
              </a:lnSpc>
              <a:spcAft>
                <a:spcPts val="900"/>
              </a:spcAft>
              <a:buClr>
                <a:schemeClr val="bg1"/>
              </a:buClr>
              <a:buSzPct val="115000"/>
              <a:buFont typeface="+mj-lt"/>
              <a:buAutoNum type="arabicPeriod"/>
            </a:pPr>
            <a:r>
              <a:rPr lang="en-US" sz="1800" b="1" dirty="0">
                <a:latin typeface="+mn-lt"/>
              </a:rPr>
              <a:t>Overview of Study</a:t>
            </a:r>
          </a:p>
          <a:p>
            <a:pPr marL="342900" indent="-342900">
              <a:lnSpc>
                <a:spcPct val="100000"/>
              </a:lnSpc>
              <a:spcAft>
                <a:spcPts val="900"/>
              </a:spcAft>
              <a:buClr>
                <a:schemeClr val="bg1"/>
              </a:buClr>
              <a:buSzPct val="115000"/>
              <a:buFont typeface="+mj-lt"/>
              <a:buAutoNum type="arabicPeriod"/>
            </a:pPr>
            <a:r>
              <a:rPr lang="en-US" sz="1800" b="1" dirty="0">
                <a:latin typeface="+mn-lt"/>
              </a:rPr>
              <a:t>Study Approach and Merger Options</a:t>
            </a:r>
          </a:p>
          <a:p>
            <a:pPr marL="342900" indent="-342900">
              <a:lnSpc>
                <a:spcPct val="100000"/>
              </a:lnSpc>
              <a:spcAft>
                <a:spcPts val="900"/>
              </a:spcAft>
              <a:buClr>
                <a:schemeClr val="bg1"/>
              </a:buClr>
              <a:buSzPct val="115000"/>
              <a:buFont typeface="+mj-lt"/>
              <a:buAutoNum type="arabicPeriod"/>
            </a:pPr>
            <a:r>
              <a:rPr lang="en-US" sz="1800" b="1" dirty="0">
                <a:latin typeface="+mn-lt"/>
              </a:rPr>
              <a:t>Findings and Recommendation</a:t>
            </a:r>
          </a:p>
          <a:p>
            <a:pPr marL="342900" indent="-342900">
              <a:lnSpc>
                <a:spcPct val="100000"/>
              </a:lnSpc>
              <a:spcAft>
                <a:spcPts val="900"/>
              </a:spcAft>
              <a:buClr>
                <a:schemeClr val="bg1"/>
              </a:buClr>
              <a:buSzPct val="115000"/>
              <a:buFont typeface="+mj-lt"/>
              <a:buAutoNum type="arabicPeriod"/>
            </a:pPr>
            <a:r>
              <a:rPr lang="en-US" sz="1800" b="1" dirty="0">
                <a:latin typeface="+mn-lt"/>
              </a:rPr>
              <a:t>Next Steps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8C6F53C9-F8FD-7243-91EF-74E2040201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4432532"/>
            <a:ext cx="1060920" cy="57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639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9244FE-1AE9-C343-B7CC-D23AE5EE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Consolidation Study Team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324E2F01-57C7-D841-95D7-27C7B17D4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61671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Consolidation Study Team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2800" y="691069"/>
            <a:ext cx="3200400" cy="3547110"/>
          </a:xfrm>
        </p:spPr>
        <p:txBody>
          <a:bodyPr/>
          <a:lstStyle/>
          <a:p>
            <a:endParaRPr lang="en-US" altLang="en-US" sz="1200" dirty="0"/>
          </a:p>
          <a:p>
            <a:endParaRPr lang="en-US" altLang="en-US" sz="1200" b="0" dirty="0"/>
          </a:p>
          <a:p>
            <a:pPr lvl="1"/>
            <a:r>
              <a:rPr lang="en-US" sz="1200" b="1" dirty="0"/>
              <a:t/>
            </a:r>
            <a:br>
              <a:rPr lang="en-US" sz="1200" b="1" dirty="0"/>
            </a:br>
            <a:endParaRPr lang="en-US" sz="1200" dirty="0"/>
          </a:p>
          <a:p>
            <a:pPr lvl="1"/>
            <a:r>
              <a:rPr lang="en-US" sz="1200" b="1" dirty="0"/>
              <a:t>Gerald E. Cross, MPA</a:t>
            </a:r>
            <a:r>
              <a:rPr lang="en-US" sz="1200" dirty="0"/>
              <a:t>, Executive Director PEL </a:t>
            </a:r>
          </a:p>
          <a:p>
            <a:pPr lvl="1"/>
            <a:r>
              <a:rPr lang="en-US" sz="1200" b="1" dirty="0"/>
              <a:t>Patricia M. Moorhead</a:t>
            </a:r>
            <a:r>
              <a:rPr lang="en-US" sz="1200" dirty="0"/>
              <a:t>, Senior Financial Analyst PEL</a:t>
            </a:r>
            <a:endParaRPr lang="en-US" sz="1200" b="1" dirty="0"/>
          </a:p>
          <a:p>
            <a:pPr lvl="1"/>
            <a:r>
              <a:rPr lang="en-US" sz="1200" b="1" dirty="0"/>
              <a:t>M. Jane Thompson, CPA, </a:t>
            </a:r>
            <a:r>
              <a:rPr lang="en-US" sz="1200" dirty="0"/>
              <a:t>School District/Higher Ed Finance Director</a:t>
            </a:r>
            <a:endParaRPr lang="en-US" altLang="en-US" sz="1200" dirty="0"/>
          </a:p>
          <a:p>
            <a:pPr lvl="1"/>
            <a:r>
              <a:rPr lang="en-US" altLang="en-US" sz="1200" b="1" dirty="0"/>
              <a:t>David Davare, PhD, </a:t>
            </a:r>
            <a:r>
              <a:rPr lang="en-US" altLang="en-US" sz="1200" dirty="0"/>
              <a:t>Former research director PSBA and PEL</a:t>
            </a:r>
          </a:p>
          <a:p>
            <a:pPr lvl="1"/>
            <a:r>
              <a:rPr lang="en-US" altLang="en-US" sz="1200" b="1" dirty="0"/>
              <a:t>Martin Hudacs, EdD, </a:t>
            </a:r>
            <a:r>
              <a:rPr lang="en-US" altLang="en-US" sz="1200" dirty="0"/>
              <a:t>School Improvement Facilitator, District Superintendent</a:t>
            </a:r>
          </a:p>
          <a:p>
            <a:pPr lvl="1"/>
            <a:endParaRPr lang="en-US" altLang="en-US" sz="120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xmlns="" id="{F35AB217-5A87-4769-9E3A-B47392085AD3}"/>
              </a:ext>
            </a:extLst>
          </p:cNvPr>
          <p:cNvSpPr txBox="1">
            <a:spLocks/>
          </p:cNvSpPr>
          <p:nvPr/>
        </p:nvSpPr>
        <p:spPr>
          <a:xfrm>
            <a:off x="4572000" y="1057638"/>
            <a:ext cx="3733800" cy="357151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200" dirty="0"/>
              <a:t>Thompson Associates Architects and Planners:</a:t>
            </a:r>
            <a:br>
              <a:rPr lang="en-US" altLang="en-US" sz="1200" dirty="0"/>
            </a:br>
            <a:r>
              <a:rPr lang="en-US" altLang="en-US" sz="1200" b="0" dirty="0"/>
              <a:t>Statewide experience in school design, district-wide planning,</a:t>
            </a:r>
            <a:br>
              <a:rPr lang="en-US" altLang="en-US" sz="1200" b="0" dirty="0"/>
            </a:br>
            <a:r>
              <a:rPr lang="en-US" altLang="en-US" sz="1200" b="0" dirty="0"/>
              <a:t>and school district merger studies</a:t>
            </a:r>
          </a:p>
          <a:p>
            <a:pPr lvl="1"/>
            <a:r>
              <a:rPr lang="en-US" altLang="en-US" sz="1200" b="1" dirty="0"/>
              <a:t>James R. Thompson, AIA, </a:t>
            </a:r>
            <a:r>
              <a:rPr lang="en-US" altLang="en-US" sz="1200" dirty="0"/>
              <a:t>Architect and Educational Facility Planner</a:t>
            </a:r>
          </a:p>
          <a:p>
            <a:pPr lvl="2"/>
            <a:r>
              <a:rPr lang="en-US" altLang="en-US" sz="1200" dirty="0"/>
              <a:t>Architect of 100 schools</a:t>
            </a:r>
          </a:p>
          <a:p>
            <a:pPr lvl="2"/>
            <a:r>
              <a:rPr lang="en-US" altLang="en-US" sz="1200" dirty="0"/>
              <a:t>District-Wide planner for 20 Pennsylvania public school districts</a:t>
            </a:r>
          </a:p>
          <a:p>
            <a:pPr lvl="1"/>
            <a:endParaRPr lang="en-US" altLang="en-US" sz="12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0600" y="895350"/>
            <a:ext cx="3048000" cy="914400"/>
          </a:xfrm>
          <a:prstGeom prst="rect">
            <a:avLst/>
          </a:prstGeom>
          <a:solidFill>
            <a:schemeClr val="accent2"/>
          </a:solidFill>
        </p:spPr>
        <p:txBody>
          <a:bodyPr lIns="27432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ts val="1000"/>
              </a:spcBef>
              <a:spcAft>
                <a:spcPts val="600"/>
              </a:spcAft>
            </a:pPr>
            <a:r>
              <a:rPr lang="en-US" altLang="en-US" sz="1200" b="1" dirty="0">
                <a:solidFill>
                  <a:srgbClr val="313334"/>
                </a:solidFill>
                <a:latin typeface="Arial" panose="020B0604020202020204"/>
                <a:ea typeface="+mn-ea"/>
                <a:cs typeface="+mn-cs"/>
              </a:rPr>
              <a:t>Pennsylvania Economy League:</a:t>
            </a:r>
            <a:br>
              <a:rPr lang="en-US" altLang="en-US" sz="1200" b="1" dirty="0">
                <a:solidFill>
                  <a:srgbClr val="313334"/>
                </a:solidFill>
                <a:latin typeface="Arial" panose="020B0604020202020204"/>
                <a:ea typeface="+mn-ea"/>
                <a:cs typeface="+mn-cs"/>
              </a:rPr>
            </a:br>
            <a:r>
              <a:rPr lang="en-US" altLang="en-US" sz="1200" dirty="0">
                <a:solidFill>
                  <a:srgbClr val="313334"/>
                </a:solidFill>
                <a:latin typeface="Arial" panose="020B0604020202020204"/>
                <a:ea typeface="+mn-ea"/>
                <a:cs typeface="+mn-cs"/>
              </a:rPr>
              <a:t>Statewide experience in school finance, enrollment projections, and school district merger studies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0" y="895219"/>
            <a:ext cx="3581400" cy="914400"/>
          </a:xfrm>
          <a:prstGeom prst="rect">
            <a:avLst/>
          </a:prstGeom>
          <a:solidFill>
            <a:schemeClr val="accent2"/>
          </a:solidFill>
        </p:spPr>
        <p:txBody>
          <a:bodyPr lIns="27432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ts val="0"/>
              </a:spcBef>
            </a:pPr>
            <a:r>
              <a:rPr lang="en-US" altLang="en-US" sz="1200" b="1" dirty="0">
                <a:solidFill>
                  <a:srgbClr val="313334"/>
                </a:solidFill>
                <a:latin typeface="Arial" panose="020B0604020202020204"/>
                <a:ea typeface="+mn-ea"/>
                <a:cs typeface="+mn-cs"/>
              </a:rPr>
              <a:t>Thompson Associates Architects &amp; Planners:</a:t>
            </a:r>
            <a:br>
              <a:rPr lang="en-US" altLang="en-US" sz="1200" b="1" dirty="0">
                <a:solidFill>
                  <a:srgbClr val="313334"/>
                </a:solidFill>
                <a:latin typeface="Arial" panose="020B0604020202020204"/>
                <a:ea typeface="+mn-ea"/>
                <a:cs typeface="+mn-cs"/>
              </a:rPr>
            </a:br>
            <a:r>
              <a:rPr lang="en-US" altLang="en-US" sz="1200" dirty="0">
                <a:solidFill>
                  <a:srgbClr val="313334"/>
                </a:solidFill>
                <a:latin typeface="Arial" panose="020B0604020202020204"/>
                <a:ea typeface="+mn-ea"/>
                <a:cs typeface="+mn-cs"/>
              </a:rPr>
              <a:t>Statewide experience in school design, district-wide planning, and school district merger studies</a:t>
            </a:r>
          </a:p>
        </p:txBody>
      </p:sp>
    </p:spTree>
    <p:extLst>
      <p:ext uri="{BB962C8B-B14F-4D97-AF65-F5344CB8AC3E}">
        <p14:creationId xmlns:p14="http://schemas.microsoft.com/office/powerpoint/2010/main" val="31185559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80000"/>
              </a:schemeClr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9244FE-1AE9-C343-B7CC-D23AE5EE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324E2F01-57C7-D841-95D7-27C7B17D4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3219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I: Scope of Work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1005840"/>
            <a:ext cx="7162800" cy="3200400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 b="0" dirty="0"/>
              <a:t>Buildings:</a:t>
            </a:r>
          </a:p>
          <a:p>
            <a:pPr marL="651510" lvl="1" indent="-285750"/>
            <a:r>
              <a:rPr lang="en-US" sz="1400" dirty="0"/>
              <a:t>Assessed the condition of current facilities; realignment of grade structure, educational facilities location, and facility use including assessment of student capacity versus projected enrollments by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Curriculum:</a:t>
            </a:r>
          </a:p>
          <a:p>
            <a:pPr marL="651510" lvl="1" indent="-285750"/>
            <a:r>
              <a:rPr lang="en-US" sz="1400" b="0" dirty="0"/>
              <a:t>Analyzed the impact of consolidation upon educational programs: elementary, middle, and high schools</a:t>
            </a: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 b="0" dirty="0"/>
              <a:t>Financial Implications</a:t>
            </a:r>
          </a:p>
          <a:p>
            <a:pPr marL="651510" lvl="1" indent="-285750">
              <a:spcAft>
                <a:spcPts val="300"/>
              </a:spcAft>
            </a:pPr>
            <a:r>
              <a:rPr lang="en-US" sz="1400" b="0" dirty="0"/>
              <a:t>Examined historical and projected </a:t>
            </a:r>
            <a:r>
              <a:rPr lang="en-US" sz="1400" dirty="0"/>
              <a:t>f</a:t>
            </a:r>
            <a:r>
              <a:rPr lang="en-US" sz="1400" b="0" dirty="0"/>
              <a:t>inancial condition of the districts</a:t>
            </a:r>
          </a:p>
          <a:p>
            <a:pPr marL="651510" lvl="1" indent="-285750">
              <a:spcAft>
                <a:spcPts val="300"/>
              </a:spcAft>
            </a:pPr>
            <a:r>
              <a:rPr lang="en-US" sz="1400" b="0" dirty="0"/>
              <a:t>Analyzed </a:t>
            </a:r>
            <a:r>
              <a:rPr lang="en-US" sz="1400" dirty="0"/>
              <a:t>t</a:t>
            </a:r>
            <a:r>
              <a:rPr lang="en-US" sz="1400" b="0" dirty="0"/>
              <a:t>ax </a:t>
            </a:r>
            <a:r>
              <a:rPr lang="en-US" sz="1400" dirty="0"/>
              <a:t>r</a:t>
            </a:r>
            <a:r>
              <a:rPr lang="en-US" sz="1400" b="0" dirty="0"/>
              <a:t>ate impact</a:t>
            </a:r>
          </a:p>
        </p:txBody>
      </p:sp>
    </p:spTree>
    <p:extLst>
      <p:ext uri="{BB962C8B-B14F-4D97-AF65-F5344CB8AC3E}">
        <p14:creationId xmlns:p14="http://schemas.microsoft.com/office/powerpoint/2010/main" val="171098197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341313"/>
            <a:ext cx="8312041" cy="495383"/>
          </a:xfrm>
        </p:spPr>
        <p:txBody>
          <a:bodyPr/>
          <a:lstStyle/>
          <a:p>
            <a:r>
              <a:rPr lang="en-US" dirty="0"/>
              <a:t>Phase II: Scope of Work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1276350"/>
            <a:ext cx="8001000" cy="3200400"/>
          </a:xfrm>
        </p:spPr>
        <p:txBody>
          <a:bodyPr/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0" dirty="0">
                <a:solidFill>
                  <a:srgbClr val="000000"/>
                </a:solidFill>
                <a:ea typeface="Times New Roman"/>
              </a:rPr>
              <a:t>Develop in Collaboration with the Districts based on the recommended consolidation option:</a:t>
            </a: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b="0" dirty="0" smtClean="0"/>
              <a:t>Projected </a:t>
            </a:r>
            <a:r>
              <a:rPr lang="en-US" sz="2000" b="0" dirty="0" smtClean="0"/>
              <a:t>Board </a:t>
            </a:r>
            <a:r>
              <a:rPr lang="en-US" sz="2000" b="0" dirty="0"/>
              <a:t>Configuration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b="0" dirty="0"/>
              <a:t>Projected </a:t>
            </a:r>
            <a:r>
              <a:rPr lang="en-US" sz="2000" b="0" dirty="0" smtClean="0">
                <a:solidFill>
                  <a:srgbClr val="000000"/>
                </a:solidFill>
                <a:ea typeface="Times New Roman"/>
              </a:rPr>
              <a:t>Student </a:t>
            </a:r>
            <a:r>
              <a:rPr lang="en-US" sz="2000" b="0" dirty="0">
                <a:solidFill>
                  <a:srgbClr val="000000"/>
                </a:solidFill>
                <a:ea typeface="Times New Roman"/>
              </a:rPr>
              <a:t>Transportation Analysis and Options</a:t>
            </a:r>
          </a:p>
          <a:p>
            <a:pPr marL="285750" lvl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b="0" dirty="0"/>
              <a:t>Projected Curricular </a:t>
            </a:r>
            <a:r>
              <a:rPr lang="en-US" sz="2000" b="0" dirty="0"/>
              <a:t>Alignment and Programs</a:t>
            </a:r>
          </a:p>
          <a:p>
            <a:pPr marL="285750" lvl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b="0" dirty="0"/>
              <a:t>Projected Collective </a:t>
            </a:r>
            <a:r>
              <a:rPr lang="en-US" sz="2000" b="0" dirty="0"/>
              <a:t>Bargaining Agreements/Salary Schedules</a:t>
            </a:r>
            <a:endParaRPr lang="en-US" sz="2000" b="0" dirty="0">
              <a:solidFill>
                <a:srgbClr val="000000"/>
              </a:solidFill>
            </a:endParaRPr>
          </a:p>
          <a:p>
            <a:pPr marL="285750" marR="0" lvl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000000"/>
                </a:solidFill>
              </a:rPr>
              <a:t>Projected Operational Budget 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348977407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5750"/>
            <a:ext cx="8368363" cy="495383"/>
          </a:xfrm>
        </p:spPr>
        <p:txBody>
          <a:bodyPr/>
          <a:lstStyle/>
          <a:p>
            <a:r>
              <a:rPr lang="en-US" dirty="0"/>
              <a:t>Why Now?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971550"/>
            <a:ext cx="6629400" cy="3505200"/>
          </a:xfrm>
        </p:spPr>
        <p:txBody>
          <a:bodyPr/>
          <a:lstStyle/>
          <a:p>
            <a:r>
              <a:rPr lang="en-US" dirty="0"/>
              <a:t>Declining enrollments and projected deficits in both districts serve as a call to action </a:t>
            </a:r>
          </a:p>
          <a:p>
            <a:r>
              <a:rPr lang="en-US" dirty="0"/>
              <a:t>Opportunity for efficiencies and managing the growth of future expenditures</a:t>
            </a:r>
          </a:p>
          <a:p>
            <a:r>
              <a:rPr lang="en-US" dirty="0"/>
              <a:t>Consolidation/merger is reasonable and practical 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Similar educational philosophies and enhanced opportunities for all students</a:t>
            </a:r>
            <a:endParaRPr lang="en-US" sz="1600" dirty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Buildings are in good condition to support the merger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Both districts are stable and administratively lean and sound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09372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Now?</a:t>
            </a:r>
            <a:br>
              <a:rPr lang="en-US" dirty="0"/>
            </a:br>
            <a:r>
              <a:rPr lang="en-US" sz="2000" dirty="0"/>
              <a:t>Declining Enrollments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356610B4-89E4-4FD0-9125-960E4CCF76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610199"/>
              </p:ext>
            </p:extLst>
          </p:nvPr>
        </p:nvGraphicFramePr>
        <p:xfrm>
          <a:off x="1524000" y="1123950"/>
          <a:ext cx="6248400" cy="347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928323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Now?</a:t>
            </a:r>
            <a:br>
              <a:rPr lang="en-US" dirty="0"/>
            </a:br>
            <a:r>
              <a:rPr lang="en-US" sz="2000" dirty="0"/>
              <a:t>Excess Building Capacity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xmlns="" id="{64B32432-9C00-1A42-919F-0C82A10D9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405851"/>
              </p:ext>
            </p:extLst>
          </p:nvPr>
        </p:nvGraphicFramePr>
        <p:xfrm>
          <a:off x="533400" y="895351"/>
          <a:ext cx="7957395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FE56F18-4139-4DB0-A8E0-5130C738E44E}"/>
              </a:ext>
            </a:extLst>
          </p:cNvPr>
          <p:cNvSpPr txBox="1"/>
          <p:nvPr/>
        </p:nvSpPr>
        <p:spPr>
          <a:xfrm>
            <a:off x="1905000" y="4311027"/>
            <a:ext cx="533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Enrollments- PDE; Capacity: Thompson &amp; Associates Architects and Planners</a:t>
            </a:r>
          </a:p>
        </p:txBody>
      </p:sp>
    </p:spTree>
    <p:extLst>
      <p:ext uri="{BB962C8B-B14F-4D97-AF65-F5344CB8AC3E}">
        <p14:creationId xmlns:p14="http://schemas.microsoft.com/office/powerpoint/2010/main" val="174605391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1000"/>
              </a:spcBef>
              <a:spcAft>
                <a:spcPts val="600"/>
              </a:spcAft>
            </a:pPr>
            <a:r>
              <a:rPr lang="en-US" b="1" dirty="0"/>
              <a:t>Why Now? </a:t>
            </a:r>
            <a:br>
              <a:rPr lang="en-US" b="1" dirty="0"/>
            </a:br>
            <a:r>
              <a:rPr lang="en-US" sz="2000" b="1" dirty="0"/>
              <a:t>Financial Future</a:t>
            </a:r>
            <a:endParaRPr lang="en-US" altLang="en-US" sz="2000" b="1" dirty="0">
              <a:solidFill>
                <a:srgbClr val="31333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3D513FB-50F4-DB47-B86C-D5D56AA7F0D2}"/>
              </a:ext>
            </a:extLst>
          </p:cNvPr>
          <p:cNvSpPr/>
          <p:nvPr/>
        </p:nvSpPr>
        <p:spPr>
          <a:xfrm>
            <a:off x="558436" y="943375"/>
            <a:ext cx="8313358" cy="252377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18288" rIns="0" bIns="18288" anchor="ctr" anchorCtr="0">
            <a:spAutoFit/>
          </a:bodyPr>
          <a:lstStyle/>
          <a:p>
            <a:pPr lvl="0">
              <a:spcBef>
                <a:spcPts val="100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tx2"/>
                </a:solidFill>
              </a:rPr>
              <a:t>Millersburg Area School District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97B8A9C4-24ED-7746-AFE4-E51D5F4A4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135150"/>
              </p:ext>
            </p:extLst>
          </p:nvPr>
        </p:nvGraphicFramePr>
        <p:xfrm>
          <a:off x="558434" y="1217771"/>
          <a:ext cx="8313357" cy="1313124"/>
        </p:xfrm>
        <a:graphic>
          <a:graphicData uri="http://schemas.openxmlformats.org/drawingml/2006/table">
            <a:tbl>
              <a:tblPr firstRow="1">
                <a:tableStyleId>{8799B23B-EC83-4686-B30A-512413B5E67A}</a:tableStyleId>
              </a:tblPr>
              <a:tblGrid>
                <a:gridCol w="1918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4632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Budget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Projected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Projected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Projected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Projected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3501">
                <a:tc>
                  <a:txBody>
                    <a:bodyPr/>
                    <a:lstStyle/>
                    <a:p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2019-20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2020-21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2021-22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2022-23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2023-24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3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Revenues</a:t>
                      </a:r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14,644,251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14,725,546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14,808,030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14,899,296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14,985,749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3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Expenditures</a:t>
                      </a:r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15,203,195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15,513,901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15,876,193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16,274,653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16,660,873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3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Surplus/(Deficit)</a:t>
                      </a:r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-558,944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-788,354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-1,068,164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-1,375,357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-1,675,123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2419605-370A-E245-808C-F56E803A5C45}"/>
              </a:ext>
            </a:extLst>
          </p:cNvPr>
          <p:cNvSpPr/>
          <p:nvPr/>
        </p:nvSpPr>
        <p:spPr>
          <a:xfrm>
            <a:off x="558434" y="2692739"/>
            <a:ext cx="8313358" cy="252377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18288" rIns="0" bIns="18288" anchor="ctr" anchorCtr="0">
            <a:spAutoFit/>
          </a:bodyPr>
          <a:lstStyle/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tx2"/>
                </a:solidFill>
              </a:rPr>
              <a:t>Upper Dauphin Area School District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AFB23F17-B2E6-C74E-8248-83BD00D0A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434995"/>
              </p:ext>
            </p:extLst>
          </p:nvPr>
        </p:nvGraphicFramePr>
        <p:xfrm>
          <a:off x="558434" y="2947307"/>
          <a:ext cx="8313357" cy="1263867"/>
        </p:xfrm>
        <a:graphic>
          <a:graphicData uri="http://schemas.openxmlformats.org/drawingml/2006/table">
            <a:tbl>
              <a:tblPr firstRow="1">
                <a:tableStyleId>{8799B23B-EC83-4686-B30A-512413B5E67A}</a:tableStyleId>
              </a:tblPr>
              <a:tblGrid>
                <a:gridCol w="1918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7897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9706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Budget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Projected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Projected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Projected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Projected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18288" marB="1828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407">
                <a:tc>
                  <a:txBody>
                    <a:bodyPr/>
                    <a:lstStyle/>
                    <a:p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2019-20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2020-21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2021-22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2022-23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2023-24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6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Revenues</a:t>
                      </a:r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19,966,456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20,077,094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20,189,291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20,312,608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20,429,973</a:t>
                      </a:r>
                      <a:endParaRPr lang="en-US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6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effectLst/>
                        </a:rPr>
                        <a:t>Expenditures</a:t>
                      </a:r>
                      <a:endParaRPr lang="en-US" sz="1000" b="1" u="non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20,303,563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20,815,889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21,196,053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21,819,690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22,339,505</a:t>
                      </a:r>
                      <a:endParaRPr lang="en-US" sz="1000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6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Surplus/(Deficit)</a:t>
                      </a:r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-337,107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-738,795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-1,006,762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-1,507,082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-1,909,532</a:t>
                      </a:r>
                      <a:endParaRPr lang="en-US" sz="10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R="274320" marT="27432" marB="27432" anchor="b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5721D8D-A287-4181-9905-B60ABB87D632}"/>
              </a:ext>
            </a:extLst>
          </p:cNvPr>
          <p:cNvSpPr txBox="1"/>
          <p:nvPr/>
        </p:nvSpPr>
        <p:spPr>
          <a:xfrm>
            <a:off x="1720452" y="4257437"/>
            <a:ext cx="67703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Assumes no tax increases, other revenue at historic growth rates.</a:t>
            </a:r>
          </a:p>
          <a:p>
            <a:r>
              <a:rPr lang="en-US" sz="1400" dirty="0"/>
              <a:t>Expenditure growth in contracted salaries, healthcare, required pensions. Other costs based on inflation forecasts.</a:t>
            </a:r>
          </a:p>
        </p:txBody>
      </p:sp>
    </p:spTree>
    <p:extLst>
      <p:ext uri="{BB962C8B-B14F-4D97-AF65-F5344CB8AC3E}">
        <p14:creationId xmlns:p14="http://schemas.microsoft.com/office/powerpoint/2010/main" val="1188891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</p:spPr>
        <p:txBody>
          <a:bodyPr/>
          <a:lstStyle/>
          <a:p>
            <a:pPr lvl="0">
              <a:spcBef>
                <a:spcPts val="1000"/>
              </a:spcBef>
              <a:spcAft>
                <a:spcPts val="600"/>
              </a:spcAft>
            </a:pPr>
            <a:r>
              <a:rPr lang="en-US" b="1" dirty="0"/>
              <a:t>Why Now?</a:t>
            </a:r>
            <a:br>
              <a:rPr lang="en-US" b="1" dirty="0"/>
            </a:br>
            <a:r>
              <a:rPr lang="en-US" sz="2000" b="1" dirty="0"/>
              <a:t>Financial Future</a:t>
            </a:r>
            <a:endParaRPr lang="en-US" altLang="en-US" sz="2000" b="1" dirty="0">
              <a:solidFill>
                <a:srgbClr val="31333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3D513FB-50F4-DB47-B86C-D5D56AA7F0D2}"/>
              </a:ext>
            </a:extLst>
          </p:cNvPr>
          <p:cNvSpPr/>
          <p:nvPr/>
        </p:nvSpPr>
        <p:spPr>
          <a:xfrm>
            <a:off x="1015636" y="943375"/>
            <a:ext cx="2794364" cy="252377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18288" rIns="0" bIns="18288" anchor="ctr" anchorCtr="0">
            <a:spAutoFit/>
          </a:bodyPr>
          <a:lstStyle/>
          <a:p>
            <a:pPr lvl="0">
              <a:spcBef>
                <a:spcPts val="100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tx2"/>
                </a:solidFill>
              </a:rPr>
              <a:t>Millersburg Area School District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CA78973-293A-448E-9EA8-CA15D0DAA828}"/>
              </a:ext>
            </a:extLst>
          </p:cNvPr>
          <p:cNvSpPr/>
          <p:nvPr/>
        </p:nvSpPr>
        <p:spPr>
          <a:xfrm>
            <a:off x="5486400" y="944655"/>
            <a:ext cx="3101340" cy="252377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18288" rIns="0" bIns="18288" anchor="ctr" anchorCtr="0">
            <a:spAutoFit/>
          </a:bodyPr>
          <a:lstStyle/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tx2"/>
                </a:solidFill>
              </a:rPr>
              <a:t>Upper Dauphin Area School District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6C5E1BA8-1061-48B9-B06D-5AC7FD439F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34423"/>
              </p:ext>
            </p:extLst>
          </p:nvPr>
        </p:nvGraphicFramePr>
        <p:xfrm>
          <a:off x="457200" y="1352550"/>
          <a:ext cx="3886200" cy="284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xmlns="" id="{A07F825F-D27F-4D24-B717-E9C1134B4E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7582674"/>
              </p:ext>
            </p:extLst>
          </p:nvPr>
        </p:nvGraphicFramePr>
        <p:xfrm>
          <a:off x="5006797" y="1352550"/>
          <a:ext cx="3886200" cy="284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1507AB6-8760-4A5C-93F8-79B1371771B4}"/>
              </a:ext>
            </a:extLst>
          </p:cNvPr>
          <p:cNvSpPr txBox="1"/>
          <p:nvPr/>
        </p:nvSpPr>
        <p:spPr>
          <a:xfrm>
            <a:off x="2066622" y="4432855"/>
            <a:ext cx="518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Expenditures outpace Revenues in both districts</a:t>
            </a:r>
          </a:p>
        </p:txBody>
      </p:sp>
    </p:spTree>
    <p:extLst>
      <p:ext uri="{BB962C8B-B14F-4D97-AF65-F5344CB8AC3E}">
        <p14:creationId xmlns:p14="http://schemas.microsoft.com/office/powerpoint/2010/main" val="269203301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1000"/>
              </a:spcBef>
              <a:spcAft>
                <a:spcPts val="600"/>
              </a:spcAft>
            </a:pPr>
            <a:r>
              <a:rPr lang="en-US" b="1" dirty="0"/>
              <a:t>Why Now?</a:t>
            </a:r>
            <a:br>
              <a:rPr lang="en-US" b="1" dirty="0"/>
            </a:br>
            <a:r>
              <a:rPr lang="en-US" sz="2000" b="1" dirty="0"/>
              <a:t>Impact on Fund Balance</a:t>
            </a:r>
            <a:endParaRPr lang="en-US" altLang="en-US" sz="2000" b="1" dirty="0">
              <a:solidFill>
                <a:srgbClr val="31333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0D2EE0AF-7890-40FE-ABA7-2017FCFDD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7036718"/>
              </p:ext>
            </p:extLst>
          </p:nvPr>
        </p:nvGraphicFramePr>
        <p:xfrm>
          <a:off x="1219199" y="1046843"/>
          <a:ext cx="7271595" cy="3429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267875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1000"/>
              </a:spcBef>
              <a:spcAft>
                <a:spcPts val="600"/>
              </a:spcAft>
            </a:pPr>
            <a:r>
              <a:rPr lang="en-US" b="1" dirty="0"/>
              <a:t>Why Now?</a:t>
            </a:r>
            <a:endParaRPr lang="en-US" altLang="en-US" b="1" dirty="0">
              <a:solidFill>
                <a:srgbClr val="31333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2449212-9C4F-4E04-9E02-28A5103167C4}"/>
              </a:ext>
            </a:extLst>
          </p:cNvPr>
          <p:cNvSpPr txBox="1"/>
          <p:nvPr/>
        </p:nvSpPr>
        <p:spPr>
          <a:xfrm>
            <a:off x="1143000" y="1428750"/>
            <a:ext cx="615745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Declining Enrollments Trends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Excess Capacity</a:t>
            </a:r>
          </a:p>
          <a:p>
            <a:pPr lvl="1"/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Projected Deficits Deplete Fund Balances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012327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Real Estate Tax Rates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1005840"/>
            <a:ext cx="7834313" cy="3470910"/>
          </a:xfrm>
        </p:spPr>
        <p:txBody>
          <a:bodyPr>
            <a:noAutofit/>
          </a:bodyPr>
          <a:lstStyle/>
          <a:p>
            <a:r>
              <a:rPr lang="en-US" dirty="0"/>
              <a:t>Real Estate Tax Options</a:t>
            </a:r>
            <a:r>
              <a:rPr lang="en-US" altLang="en-US" dirty="0"/>
              <a:t>:</a:t>
            </a:r>
          </a:p>
          <a:p>
            <a:pPr lvl="1"/>
            <a:r>
              <a:rPr lang="en-US" dirty="0"/>
              <a:t>Uniformity Requirement of PA Constitution</a:t>
            </a:r>
          </a:p>
          <a:p>
            <a:pPr lvl="1"/>
            <a:r>
              <a:rPr lang="en-US" dirty="0"/>
              <a:t>Three Approaches to Uniformity</a:t>
            </a:r>
          </a:p>
          <a:p>
            <a:pPr lvl="2"/>
            <a:r>
              <a:rPr lang="en-US" b="1" dirty="0"/>
              <a:t>Apply lower rate </a:t>
            </a:r>
            <a:r>
              <a:rPr lang="en-US" dirty="0"/>
              <a:t>(Upper Dauphin Area) to combined assessments</a:t>
            </a:r>
          </a:p>
          <a:p>
            <a:pPr lvl="3"/>
            <a:r>
              <a:rPr lang="en-US" dirty="0"/>
              <a:t>Loss in tax revenue but reduction in millage for Millersburg Area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Apply higher rate </a:t>
            </a:r>
            <a:r>
              <a:rPr lang="en-US" dirty="0"/>
              <a:t>(Millersburg Area) to combined assessments</a:t>
            </a:r>
          </a:p>
          <a:p>
            <a:pPr lvl="3"/>
            <a:r>
              <a:rPr lang="en-US" dirty="0"/>
              <a:t>Increase in tax revenue but increase in millage for Upper Dauphin Area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Apply revenue neutral </a:t>
            </a:r>
            <a:r>
              <a:rPr lang="en-US" dirty="0"/>
              <a:t>approach to combined assessments</a:t>
            </a:r>
          </a:p>
          <a:p>
            <a:pPr lvl="3"/>
            <a:r>
              <a:rPr lang="en-US" dirty="0"/>
              <a:t>Applying the revenue neutral millage rate of 19.800 would result in an approximate millage increase for Upper Dauphin Area (0.9225) and a decrease for Millersburg Area (-1.219)</a:t>
            </a:r>
          </a:p>
          <a:p>
            <a:pPr lvl="1"/>
            <a:r>
              <a:rPr lang="en-US" dirty="0"/>
              <a:t>All other tax rates are the same for both districts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73963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1000"/>
              </a:spcBef>
              <a:spcAft>
                <a:spcPts val="600"/>
              </a:spcAft>
            </a:pPr>
            <a:r>
              <a:rPr lang="en-US" b="1" dirty="0"/>
              <a:t>Real Estate Tax Rates</a:t>
            </a:r>
            <a:endParaRPr lang="en-US" altLang="en-US" b="1" dirty="0">
              <a:solidFill>
                <a:srgbClr val="31333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4C006DB4-83AC-49FD-884D-759E57B87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998154"/>
              </p:ext>
            </p:extLst>
          </p:nvPr>
        </p:nvGraphicFramePr>
        <p:xfrm>
          <a:off x="609600" y="1276350"/>
          <a:ext cx="7924800" cy="2589109"/>
        </p:xfrm>
        <a:graphic>
          <a:graphicData uri="http://schemas.openxmlformats.org/drawingml/2006/table">
            <a:tbl>
              <a:tblPr firstRow="1" bandCol="1">
                <a:tableStyleId>{0660B408-B3CF-4A94-85FC-2B1E0A45F4A2}</a:tableStyleId>
              </a:tblPr>
              <a:tblGrid>
                <a:gridCol w="2954215">
                  <a:extLst>
                    <a:ext uri="{9D8B030D-6E8A-4147-A177-3AD203B41FA5}">
                      <a16:colId xmlns:a16="http://schemas.microsoft.com/office/drawing/2014/main" xmlns="" val="4035642118"/>
                    </a:ext>
                  </a:extLst>
                </a:gridCol>
                <a:gridCol w="1575582">
                  <a:extLst>
                    <a:ext uri="{9D8B030D-6E8A-4147-A177-3AD203B41FA5}">
                      <a16:colId xmlns:a16="http://schemas.microsoft.com/office/drawing/2014/main" xmlns="" val="3882109124"/>
                    </a:ext>
                  </a:extLst>
                </a:gridCol>
                <a:gridCol w="1871003">
                  <a:extLst>
                    <a:ext uri="{9D8B030D-6E8A-4147-A177-3AD203B41FA5}">
                      <a16:colId xmlns:a16="http://schemas.microsoft.com/office/drawing/2014/main" xmlns="" val="291085450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418731639"/>
                    </a:ext>
                  </a:extLst>
                </a:gridCol>
              </a:tblGrid>
              <a:tr h="431896">
                <a:tc>
                  <a:txBody>
                    <a:bodyPr/>
                    <a:lstStyle/>
                    <a:p>
                      <a:pPr algn="l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Millersburg</a:t>
                      </a:r>
                      <a:endParaRPr lang="en-US" sz="2000" b="1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Area</a:t>
                      </a: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Upper Dauphin Area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Revenue</a:t>
                      </a:r>
                    </a:p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Neutral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extLst>
                  <a:ext uri="{0D108BD9-81ED-4DB2-BD59-A6C34878D82A}">
                    <a16:rowId xmlns:a16="http://schemas.microsoft.com/office/drawing/2014/main" xmlns="" val="2646213331"/>
                  </a:ext>
                </a:extLst>
              </a:tr>
              <a:tr h="218724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Current Tax Rate (mills)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 dirty="0">
                          <a:solidFill>
                            <a:srgbClr val="313334"/>
                          </a:solidFill>
                          <a:effectLst/>
                          <a:latin typeface="+mn-lt"/>
                        </a:rPr>
                        <a:t>21.019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>
                          <a:solidFill>
                            <a:srgbClr val="313334"/>
                          </a:solidFill>
                          <a:effectLst/>
                          <a:latin typeface="+mn-lt"/>
                        </a:rPr>
                        <a:t>18.8775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 dirty="0">
                          <a:solidFill>
                            <a:srgbClr val="313334"/>
                          </a:solidFill>
                          <a:effectLst/>
                          <a:latin typeface="+mn-lt"/>
                        </a:rPr>
                        <a:t>19.8000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2570396705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Taxes on $75,000 AV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 dirty="0">
                          <a:solidFill>
                            <a:srgbClr val="313334"/>
                          </a:solidFill>
                          <a:effectLst/>
                          <a:latin typeface="+mn-lt"/>
                        </a:rPr>
                        <a:t>$1,576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>
                          <a:solidFill>
                            <a:srgbClr val="313334"/>
                          </a:solidFill>
                          <a:effectLst/>
                          <a:latin typeface="+mn-lt"/>
                        </a:rPr>
                        <a:t>$1,416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>
                          <a:solidFill>
                            <a:srgbClr val="313334"/>
                          </a:solidFill>
                          <a:effectLst/>
                          <a:latin typeface="+mn-lt"/>
                        </a:rPr>
                        <a:t>$1,485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3064935841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algn="l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527457449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Lower Rate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-$161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―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3943283597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>
                          <a:effectLst/>
                        </a:rPr>
                        <a:t>Higher Rate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―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 dirty="0">
                          <a:solidFill>
                            <a:srgbClr val="313334"/>
                          </a:solidFill>
                          <a:effectLst/>
                          <a:latin typeface="+mn-lt"/>
                        </a:rPr>
                        <a:t>$161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1913302649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Revenue Neutral Rate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-$91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100" b="0" i="0" u="none" strike="noStrike" dirty="0">
                          <a:solidFill>
                            <a:srgbClr val="313334"/>
                          </a:solidFill>
                          <a:effectLst/>
                          <a:latin typeface="+mn-lt"/>
                        </a:rPr>
                        <a:t>$69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245624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0117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4B5C95-B997-4FFE-9CF7-D32B52B1E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Educational Philosophy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83E85BD-024D-4E36-B7D9-65B9B07666DB}"/>
              </a:ext>
            </a:extLst>
          </p:cNvPr>
          <p:cNvGrpSpPr/>
          <p:nvPr/>
        </p:nvGrpSpPr>
        <p:grpSpPr>
          <a:xfrm>
            <a:off x="1219200" y="997696"/>
            <a:ext cx="5448300" cy="3804491"/>
            <a:chOff x="2354187" y="943631"/>
            <a:chExt cx="7106426" cy="541866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6375F8E1-D771-4A77-BFA0-1FF3C00B3AD1}"/>
                </a:ext>
              </a:extLst>
            </p:cNvPr>
            <p:cNvSpPr/>
            <p:nvPr/>
          </p:nvSpPr>
          <p:spPr>
            <a:xfrm>
              <a:off x="2354187" y="943631"/>
              <a:ext cx="5237091" cy="5418661"/>
            </a:xfrm>
            <a:custGeom>
              <a:avLst/>
              <a:gdLst>
                <a:gd name="connsiteX0" fmla="*/ 0 w 5237091"/>
                <a:gd name="connsiteY0" fmla="*/ 2709331 h 5418661"/>
                <a:gd name="connsiteX1" fmla="*/ 2618546 w 5237091"/>
                <a:gd name="connsiteY1" fmla="*/ 0 h 5418661"/>
                <a:gd name="connsiteX2" fmla="*/ 5237092 w 5237091"/>
                <a:gd name="connsiteY2" fmla="*/ 2709331 h 5418661"/>
                <a:gd name="connsiteX3" fmla="*/ 2618546 w 5237091"/>
                <a:gd name="connsiteY3" fmla="*/ 5418662 h 5418661"/>
                <a:gd name="connsiteX4" fmla="*/ 0 w 5237091"/>
                <a:gd name="connsiteY4" fmla="*/ 2709331 h 5418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7091" h="5418661">
                  <a:moveTo>
                    <a:pt x="0" y="2709331"/>
                  </a:moveTo>
                  <a:cubicBezTo>
                    <a:pt x="0" y="1213009"/>
                    <a:pt x="1172363" y="0"/>
                    <a:pt x="2618546" y="0"/>
                  </a:cubicBezTo>
                  <a:cubicBezTo>
                    <a:pt x="4064729" y="0"/>
                    <a:pt x="5237092" y="1213009"/>
                    <a:pt x="5237092" y="2709331"/>
                  </a:cubicBezTo>
                  <a:cubicBezTo>
                    <a:pt x="5237092" y="4205653"/>
                    <a:pt x="4064729" y="5418662"/>
                    <a:pt x="2618546" y="5418662"/>
                  </a:cubicBezTo>
                  <a:cubicBezTo>
                    <a:pt x="1172363" y="5418662"/>
                    <a:pt x="0" y="4205653"/>
                    <a:pt x="0" y="2709331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731305" tIns="638977" rIns="1486202" bIns="638976" numCol="1" spcCol="1270" anchor="ctr" anchorCtr="0">
              <a:noAutofit/>
            </a:bodyPr>
            <a:lstStyle/>
            <a:p>
              <a:pPr algn="ctr" defTabSz="21669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0FAC8E6F-40D2-4D5F-A1C6-93CA02D7CAFF}"/>
                </a:ext>
              </a:extLst>
            </p:cNvPr>
            <p:cNvSpPr/>
            <p:nvPr/>
          </p:nvSpPr>
          <p:spPr>
            <a:xfrm>
              <a:off x="4002256" y="943631"/>
              <a:ext cx="5458357" cy="5418661"/>
            </a:xfrm>
            <a:custGeom>
              <a:avLst/>
              <a:gdLst>
                <a:gd name="connsiteX0" fmla="*/ 0 w 5458358"/>
                <a:gd name="connsiteY0" fmla="*/ 2709331 h 5418661"/>
                <a:gd name="connsiteX1" fmla="*/ 2729179 w 5458358"/>
                <a:gd name="connsiteY1" fmla="*/ 0 h 5418661"/>
                <a:gd name="connsiteX2" fmla="*/ 5458358 w 5458358"/>
                <a:gd name="connsiteY2" fmla="*/ 2709331 h 5418661"/>
                <a:gd name="connsiteX3" fmla="*/ 2729179 w 5458358"/>
                <a:gd name="connsiteY3" fmla="*/ 5418662 h 5418661"/>
                <a:gd name="connsiteX4" fmla="*/ 0 w 5458358"/>
                <a:gd name="connsiteY4" fmla="*/ 2709331 h 5418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358" h="5418661">
                  <a:moveTo>
                    <a:pt x="0" y="2709331"/>
                  </a:moveTo>
                  <a:cubicBezTo>
                    <a:pt x="0" y="1213009"/>
                    <a:pt x="1221895" y="0"/>
                    <a:pt x="2729179" y="0"/>
                  </a:cubicBezTo>
                  <a:cubicBezTo>
                    <a:pt x="4236463" y="0"/>
                    <a:pt x="5458358" y="1213009"/>
                    <a:pt x="5458358" y="2709331"/>
                  </a:cubicBezTo>
                  <a:cubicBezTo>
                    <a:pt x="5458358" y="4205653"/>
                    <a:pt x="4236463" y="5418662"/>
                    <a:pt x="2729179" y="5418662"/>
                  </a:cubicBezTo>
                  <a:cubicBezTo>
                    <a:pt x="1221895" y="5418662"/>
                    <a:pt x="0" y="4205653"/>
                    <a:pt x="0" y="2709331"/>
                  </a:cubicBezTo>
                  <a:close/>
                </a:path>
              </a:pathLst>
            </a:custGeom>
            <a:solidFill>
              <a:srgbClr val="F86308">
                <a:alpha val="49804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48993" tIns="638977" rIns="762204" bIns="638976" numCol="1" spcCol="1270" anchor="ctr" anchorCtr="0">
              <a:noAutofit/>
            </a:bodyPr>
            <a:lstStyle/>
            <a:p>
              <a:pPr algn="ctr" defTabSz="21669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E8DD94A-A9B8-4373-AA68-9282B8E14A64}"/>
              </a:ext>
            </a:extLst>
          </p:cNvPr>
          <p:cNvSpPr txBox="1"/>
          <p:nvPr/>
        </p:nvSpPr>
        <p:spPr>
          <a:xfrm>
            <a:off x="2286000" y="2043574"/>
            <a:ext cx="4038600" cy="182357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School vision and mission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Importance of technology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Importance of professional development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Dual enrollment and online options for students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650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32" y="191512"/>
            <a:ext cx="8368363" cy="495383"/>
          </a:xfrm>
        </p:spPr>
        <p:txBody>
          <a:bodyPr/>
          <a:lstStyle/>
          <a:p>
            <a:r>
              <a:rPr lang="en-US" dirty="0"/>
              <a:t>Curriculum Commonalities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xmlns="" id="{FD695491-433A-EC4A-8858-85AD5D55F9D4}"/>
              </a:ext>
            </a:extLst>
          </p:cNvPr>
          <p:cNvSpPr txBox="1">
            <a:spLocks/>
          </p:cNvSpPr>
          <p:nvPr/>
        </p:nvSpPr>
        <p:spPr>
          <a:xfrm>
            <a:off x="5688049" y="3319955"/>
            <a:ext cx="2623395" cy="1143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200" dirty="0"/>
              <a:t>College, Career, and Community ready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200" dirty="0"/>
              <a:t>On-line options and dual enrollment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200" dirty="0"/>
              <a:t>Off-school-site opportunities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970D3CA4-1EB3-274C-A4B9-AEF24F32BF27}"/>
              </a:ext>
            </a:extLst>
          </p:cNvPr>
          <p:cNvSpPr txBox="1">
            <a:spLocks/>
          </p:cNvSpPr>
          <p:nvPr/>
        </p:nvSpPr>
        <p:spPr>
          <a:xfrm>
            <a:off x="764626" y="893215"/>
            <a:ext cx="7464974" cy="1373736"/>
          </a:xfrm>
          <a:prstGeom prst="rect">
            <a:avLst/>
          </a:prstGeom>
          <a:gradFill>
            <a:gsLst>
              <a:gs pos="0">
                <a:schemeClr val="accent1">
                  <a:alpha val="80000"/>
                </a:schemeClr>
              </a:gs>
              <a:gs pos="34000">
                <a:schemeClr val="accent5"/>
              </a:gs>
            </a:gsLst>
            <a:lin ang="5400000" scaled="0"/>
          </a:gradFill>
        </p:spPr>
        <p:txBody>
          <a:bodyPr lIns="0" tIns="91440" rIns="0" bIns="45720" anchor="t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cap="all" spc="100" dirty="0">
                <a:solidFill>
                  <a:schemeClr val="bg1"/>
                </a:solidFill>
              </a:rPr>
              <a:t>curriculum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1A053DC-314E-F540-A6F2-F53CEBCD5345}"/>
              </a:ext>
            </a:extLst>
          </p:cNvPr>
          <p:cNvSpPr/>
          <p:nvPr/>
        </p:nvSpPr>
        <p:spPr bwMode="auto">
          <a:xfrm>
            <a:off x="990609" y="1356080"/>
            <a:ext cx="1828784" cy="1828798"/>
          </a:xfrm>
          <a:prstGeom prst="ellipse">
            <a:avLst/>
          </a:prstGeom>
          <a:solidFill>
            <a:schemeClr val="bg2">
              <a:lumMod val="5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At the </a:t>
            </a:r>
            <a:r>
              <a:rPr lang="en-US" b="1" dirty="0">
                <a:solidFill>
                  <a:schemeClr val="accent2"/>
                </a:solidFill>
              </a:rPr>
              <a:t>Elementary School </a:t>
            </a:r>
            <a:r>
              <a:rPr lang="en-US" b="1" dirty="0">
                <a:solidFill>
                  <a:schemeClr val="bg1"/>
                </a:solidFill>
              </a:rPr>
              <a:t>Level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A6F49BC2-04C2-8243-9BB0-DADD51C2042C}"/>
              </a:ext>
            </a:extLst>
          </p:cNvPr>
          <p:cNvSpPr/>
          <p:nvPr/>
        </p:nvSpPr>
        <p:spPr bwMode="auto">
          <a:xfrm>
            <a:off x="3582721" y="1356080"/>
            <a:ext cx="1828784" cy="1828798"/>
          </a:xfrm>
          <a:prstGeom prst="ellipse">
            <a:avLst/>
          </a:prstGeom>
          <a:solidFill>
            <a:schemeClr val="bg2">
              <a:lumMod val="5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At the </a:t>
            </a:r>
            <a:r>
              <a:rPr lang="en-US" b="1" dirty="0">
                <a:solidFill>
                  <a:schemeClr val="accent2"/>
                </a:solidFill>
              </a:rPr>
              <a:t>Middle School </a:t>
            </a:r>
            <a:r>
              <a:rPr lang="en-US" b="1" dirty="0">
                <a:solidFill>
                  <a:schemeClr val="bg1"/>
                </a:solidFill>
              </a:rPr>
              <a:t>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58E6F6E6-7397-5C43-BDC7-2DF065E4ECB6}"/>
              </a:ext>
            </a:extLst>
          </p:cNvPr>
          <p:cNvCxnSpPr>
            <a:cxnSpLocks/>
          </p:cNvCxnSpPr>
          <p:nvPr/>
        </p:nvCxnSpPr>
        <p:spPr>
          <a:xfrm>
            <a:off x="5943600" y="3257550"/>
            <a:ext cx="24384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">
            <a:extLst>
              <a:ext uri="{FF2B5EF4-FFF2-40B4-BE49-F238E27FC236}">
                <a16:creationId xmlns:a16="http://schemas.microsoft.com/office/drawing/2014/main" xmlns="" id="{FD695491-433A-EC4A-8858-85AD5D55F9D4}"/>
              </a:ext>
            </a:extLst>
          </p:cNvPr>
          <p:cNvSpPr txBox="1">
            <a:spLocks/>
          </p:cNvSpPr>
          <p:nvPr/>
        </p:nvSpPr>
        <p:spPr>
          <a:xfrm>
            <a:off x="593303" y="3333750"/>
            <a:ext cx="2623395" cy="1143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200" dirty="0"/>
              <a:t>Focus on improving math instruction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200" dirty="0"/>
              <a:t>Additional Time allocated to:</a:t>
            </a:r>
          </a:p>
          <a:p>
            <a:pPr lvl="2"/>
            <a:r>
              <a:rPr lang="en-US" sz="1200" dirty="0"/>
              <a:t>Core content areas</a:t>
            </a:r>
          </a:p>
          <a:p>
            <a:pPr lvl="2"/>
            <a:r>
              <a:rPr lang="en-US" sz="1200" dirty="0"/>
              <a:t>Support math and literacy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2478875E-FC5E-664E-BF42-654F9B5AE0C9}"/>
              </a:ext>
            </a:extLst>
          </p:cNvPr>
          <p:cNvSpPr/>
          <p:nvPr/>
        </p:nvSpPr>
        <p:spPr bwMode="auto">
          <a:xfrm>
            <a:off x="6172209" y="1356080"/>
            <a:ext cx="1828784" cy="1828798"/>
          </a:xfrm>
          <a:prstGeom prst="ellipse">
            <a:avLst/>
          </a:prstGeom>
          <a:solidFill>
            <a:schemeClr val="bg2">
              <a:lumMod val="5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At the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High School </a:t>
            </a:r>
            <a:r>
              <a:rPr lang="en-US" b="1" dirty="0">
                <a:solidFill>
                  <a:schemeClr val="bg1"/>
                </a:solidFill>
              </a:rPr>
              <a:t>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8E6F6E6-7397-5C43-BDC7-2DF065E4ECB6}"/>
              </a:ext>
            </a:extLst>
          </p:cNvPr>
          <p:cNvCxnSpPr>
            <a:cxnSpLocks/>
          </p:cNvCxnSpPr>
          <p:nvPr/>
        </p:nvCxnSpPr>
        <p:spPr>
          <a:xfrm>
            <a:off x="778297" y="3257550"/>
            <a:ext cx="24384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58E6F6E6-7397-5C43-BDC7-2DF065E4ECB6}"/>
              </a:ext>
            </a:extLst>
          </p:cNvPr>
          <p:cNvCxnSpPr>
            <a:cxnSpLocks/>
          </p:cNvCxnSpPr>
          <p:nvPr/>
        </p:nvCxnSpPr>
        <p:spPr>
          <a:xfrm>
            <a:off x="3352800" y="3261623"/>
            <a:ext cx="24384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3">
            <a:extLst>
              <a:ext uri="{FF2B5EF4-FFF2-40B4-BE49-F238E27FC236}">
                <a16:creationId xmlns:a16="http://schemas.microsoft.com/office/drawing/2014/main" xmlns="" id="{FD695491-433A-EC4A-8858-85AD5D55F9D4}"/>
              </a:ext>
            </a:extLst>
          </p:cNvPr>
          <p:cNvSpPr txBox="1">
            <a:spLocks/>
          </p:cNvSpPr>
          <p:nvPr/>
        </p:nvSpPr>
        <p:spPr>
          <a:xfrm>
            <a:off x="3260303" y="3333750"/>
            <a:ext cx="2427746" cy="1143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200" dirty="0"/>
              <a:t>Core content offerings and sequence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200" dirty="0"/>
              <a:t>Middle Level philosophy to work with the “whole” student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200" dirty="0"/>
              <a:t>Many related arts offerings</a:t>
            </a:r>
          </a:p>
        </p:txBody>
      </p:sp>
    </p:spTree>
    <p:extLst>
      <p:ext uri="{BB962C8B-B14F-4D97-AF65-F5344CB8AC3E}">
        <p14:creationId xmlns:p14="http://schemas.microsoft.com/office/powerpoint/2010/main" val="107158920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</p:spPr>
        <p:txBody>
          <a:bodyPr/>
          <a:lstStyle/>
          <a:p>
            <a:r>
              <a:rPr lang="en-US" dirty="0"/>
              <a:t>Curriculum Configuration Goals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1" y="1147804"/>
            <a:ext cx="7086599" cy="3200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Expected Outcomes for Student Development 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Elementary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Skills-focused; learn to read; read to learn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Middle School</a:t>
            </a:r>
            <a:br>
              <a:rPr lang="en-US" b="1" dirty="0"/>
            </a:br>
            <a:r>
              <a:rPr lang="en-US" dirty="0"/>
              <a:t>Educating the “whole student” - mental, physical, emotional, social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High School</a:t>
            </a:r>
            <a:br>
              <a:rPr lang="en-US" b="1" dirty="0"/>
            </a:br>
            <a:r>
              <a:rPr lang="en-US" dirty="0"/>
              <a:t>Career and college readiness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Special Education Curriculum</a:t>
            </a:r>
            <a:br>
              <a:rPr lang="en-US" b="1" dirty="0"/>
            </a:br>
            <a:r>
              <a:rPr lang="en-US" dirty="0"/>
              <a:t>Builds skills and strategies to address cognitive, physical, and emotional needs; promotes self-advocacy skills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All Students</a:t>
            </a:r>
          </a:p>
          <a:p>
            <a:pPr marL="182880" lvl="1" indent="0">
              <a:spcBef>
                <a:spcPts val="600"/>
              </a:spcBef>
              <a:buNone/>
            </a:pPr>
            <a:r>
              <a:rPr lang="en-US" dirty="0"/>
              <a:t>   1:1 Technology accessible to all students</a:t>
            </a:r>
          </a:p>
        </p:txBody>
      </p:sp>
    </p:spTree>
    <p:extLst>
      <p:ext uri="{BB962C8B-B14F-4D97-AF65-F5344CB8AC3E}">
        <p14:creationId xmlns:p14="http://schemas.microsoft.com/office/powerpoint/2010/main" val="381133310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80000"/>
              </a:schemeClr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9244FE-1AE9-C343-B7CC-D23AE5EE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Approach and Merger Options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324E2F01-57C7-D841-95D7-27C7B17D4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55524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</p:spPr>
        <p:txBody>
          <a:bodyPr/>
          <a:lstStyle/>
          <a:p>
            <a:r>
              <a:rPr lang="en-US" dirty="0"/>
              <a:t>Consolidation Analysis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xmlns="" id="{FD695491-433A-EC4A-8858-85AD5D55F9D4}"/>
              </a:ext>
            </a:extLst>
          </p:cNvPr>
          <p:cNvSpPr txBox="1">
            <a:spLocks/>
          </p:cNvSpPr>
          <p:nvPr/>
        </p:nvSpPr>
        <p:spPr>
          <a:xfrm>
            <a:off x="3276600" y="3333750"/>
            <a:ext cx="2623395" cy="8382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Shared philosophy 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Grade structure options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Provide more diverse instructional content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970D3CA4-1EB3-274C-A4B9-AEF24F32BF27}"/>
              </a:ext>
            </a:extLst>
          </p:cNvPr>
          <p:cNvSpPr txBox="1">
            <a:spLocks/>
          </p:cNvSpPr>
          <p:nvPr/>
        </p:nvSpPr>
        <p:spPr>
          <a:xfrm>
            <a:off x="786698" y="893215"/>
            <a:ext cx="7464974" cy="1373736"/>
          </a:xfrm>
          <a:prstGeom prst="rect">
            <a:avLst/>
          </a:prstGeom>
          <a:gradFill>
            <a:gsLst>
              <a:gs pos="0">
                <a:schemeClr val="accent1">
                  <a:alpha val="80000"/>
                </a:schemeClr>
              </a:gs>
              <a:gs pos="34000">
                <a:schemeClr val="accent5"/>
              </a:gs>
            </a:gsLst>
            <a:lin ang="5400000" scaled="0"/>
          </a:gradFill>
        </p:spPr>
        <p:txBody>
          <a:bodyPr lIns="0" tIns="91440" rIns="0" bIns="45720" anchor="t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600" cap="all" spc="100" dirty="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1A053DC-314E-F540-A6F2-F53CEBCD5345}"/>
              </a:ext>
            </a:extLst>
          </p:cNvPr>
          <p:cNvSpPr/>
          <p:nvPr/>
        </p:nvSpPr>
        <p:spPr bwMode="auto">
          <a:xfrm>
            <a:off x="980098" y="1200150"/>
            <a:ext cx="1828784" cy="1828798"/>
          </a:xfrm>
          <a:prstGeom prst="ellipse">
            <a:avLst/>
          </a:prstGeom>
          <a:solidFill>
            <a:schemeClr val="bg2">
              <a:lumMod val="5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Students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A6F49BC2-04C2-8243-9BB0-DADD51C2042C}"/>
              </a:ext>
            </a:extLst>
          </p:cNvPr>
          <p:cNvSpPr/>
          <p:nvPr/>
        </p:nvSpPr>
        <p:spPr bwMode="auto">
          <a:xfrm>
            <a:off x="3581400" y="1200150"/>
            <a:ext cx="1828784" cy="1828798"/>
          </a:xfrm>
          <a:prstGeom prst="ellipse">
            <a:avLst/>
          </a:prstGeom>
          <a:solidFill>
            <a:schemeClr val="bg2">
              <a:lumMod val="5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Curriculum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58E6F6E6-7397-5C43-BDC7-2DF065E4ECB6}"/>
              </a:ext>
            </a:extLst>
          </p:cNvPr>
          <p:cNvCxnSpPr>
            <a:cxnSpLocks/>
          </p:cNvCxnSpPr>
          <p:nvPr/>
        </p:nvCxnSpPr>
        <p:spPr>
          <a:xfrm>
            <a:off x="5911543" y="3181350"/>
            <a:ext cx="24384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2478875E-FC5E-664E-BF42-654F9B5AE0C9}"/>
              </a:ext>
            </a:extLst>
          </p:cNvPr>
          <p:cNvSpPr/>
          <p:nvPr/>
        </p:nvSpPr>
        <p:spPr bwMode="auto">
          <a:xfrm>
            <a:off x="6096000" y="1200774"/>
            <a:ext cx="1828784" cy="1828798"/>
          </a:xfrm>
          <a:prstGeom prst="ellipse">
            <a:avLst/>
          </a:prstGeom>
          <a:solidFill>
            <a:schemeClr val="bg2">
              <a:lumMod val="5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Cost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xmlns="" id="{FD695491-433A-EC4A-8858-85AD5D55F9D4}"/>
              </a:ext>
            </a:extLst>
          </p:cNvPr>
          <p:cNvSpPr txBox="1">
            <a:spLocks/>
          </p:cNvSpPr>
          <p:nvPr/>
        </p:nvSpPr>
        <p:spPr>
          <a:xfrm>
            <a:off x="533400" y="3333750"/>
            <a:ext cx="2623395" cy="8382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Enough room for students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Expansion potential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Maintain and enhance course offerings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8E6F6E6-7397-5C43-BDC7-2DF065E4ECB6}"/>
              </a:ext>
            </a:extLst>
          </p:cNvPr>
          <p:cNvCxnSpPr>
            <a:cxnSpLocks/>
          </p:cNvCxnSpPr>
          <p:nvPr/>
        </p:nvCxnSpPr>
        <p:spPr>
          <a:xfrm>
            <a:off x="685799" y="3181350"/>
            <a:ext cx="24384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58E6F6E6-7397-5C43-BDC7-2DF065E4ECB6}"/>
              </a:ext>
            </a:extLst>
          </p:cNvPr>
          <p:cNvCxnSpPr>
            <a:cxnSpLocks/>
          </p:cNvCxnSpPr>
          <p:nvPr/>
        </p:nvCxnSpPr>
        <p:spPr>
          <a:xfrm>
            <a:off x="3336502" y="3181350"/>
            <a:ext cx="24384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3">
            <a:extLst>
              <a:ext uri="{FF2B5EF4-FFF2-40B4-BE49-F238E27FC236}">
                <a16:creationId xmlns:a16="http://schemas.microsoft.com/office/drawing/2014/main" xmlns="" id="{FD695491-433A-EC4A-8858-85AD5D55F9D4}"/>
              </a:ext>
            </a:extLst>
          </p:cNvPr>
          <p:cNvSpPr txBox="1">
            <a:spLocks/>
          </p:cNvSpPr>
          <p:nvPr/>
        </p:nvSpPr>
        <p:spPr>
          <a:xfrm>
            <a:off x="5791200" y="3333750"/>
            <a:ext cx="2895600" cy="8382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More efficient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More practical 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400" dirty="0"/>
              <a:t>Reduces future cost increases</a:t>
            </a:r>
          </a:p>
        </p:txBody>
      </p:sp>
    </p:spTree>
    <p:extLst>
      <p:ext uri="{BB962C8B-B14F-4D97-AF65-F5344CB8AC3E}">
        <p14:creationId xmlns:p14="http://schemas.microsoft.com/office/powerpoint/2010/main" val="180009801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Consolidation Options Analyzed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en-US" sz="1600" dirty="0"/>
              <a:t> 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xmlns="" id="{BC100570-4491-454E-98AF-7DC286C793DA}"/>
              </a:ext>
            </a:extLst>
          </p:cNvPr>
          <p:cNvSpPr txBox="1">
            <a:spLocks/>
          </p:cNvSpPr>
          <p:nvPr/>
        </p:nvSpPr>
        <p:spPr>
          <a:xfrm>
            <a:off x="914402" y="3393396"/>
            <a:ext cx="2743198" cy="47375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spcAft>
                <a:spcPts val="0"/>
              </a:spcAft>
            </a:pPr>
            <a:r>
              <a:rPr lang="en-US" altLang="en-US" sz="1200" b="1" dirty="0"/>
              <a:t>Elementary Pre-K-8 (UDA Loyalton)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Elementary Pre-K-8 (MA MS/HS)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9-12 (UDA HS)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24A6543-DDC6-DE4A-8CC6-53BEA80FC8C7}"/>
              </a:ext>
            </a:extLst>
          </p:cNvPr>
          <p:cNvSpPr txBox="1">
            <a:spLocks/>
          </p:cNvSpPr>
          <p:nvPr/>
        </p:nvSpPr>
        <p:spPr>
          <a:xfrm>
            <a:off x="3894669" y="2598492"/>
            <a:ext cx="2133598" cy="582858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MERGER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OPTION 4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xmlns="" id="{1C298956-E634-EF44-ADB6-0AED9EDC00DB}"/>
              </a:ext>
            </a:extLst>
          </p:cNvPr>
          <p:cNvSpPr txBox="1">
            <a:spLocks/>
          </p:cNvSpPr>
          <p:nvPr/>
        </p:nvSpPr>
        <p:spPr>
          <a:xfrm>
            <a:off x="3962400" y="3350805"/>
            <a:ext cx="2310579" cy="74494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spcAft>
                <a:spcPts val="0"/>
              </a:spcAft>
            </a:pPr>
            <a:r>
              <a:rPr lang="en-US" altLang="en-US" sz="1200" b="1" dirty="0"/>
              <a:t>Pre-K-4 (UDA Loyalton)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Grades 5-8 (MA MS/HS)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9-12 High School (UDA HS)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3B30A87F-AFB4-3A49-BD97-ADBAA6B91718}"/>
              </a:ext>
            </a:extLst>
          </p:cNvPr>
          <p:cNvSpPr txBox="1">
            <a:spLocks/>
          </p:cNvSpPr>
          <p:nvPr/>
        </p:nvSpPr>
        <p:spPr>
          <a:xfrm>
            <a:off x="914400" y="2598492"/>
            <a:ext cx="2133598" cy="582858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MERGER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OPTION 3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xmlns="" id="{CB9A1959-5879-8A4A-86BA-83E0B6185FA9}"/>
              </a:ext>
            </a:extLst>
          </p:cNvPr>
          <p:cNvSpPr txBox="1">
            <a:spLocks/>
          </p:cNvSpPr>
          <p:nvPr/>
        </p:nvSpPr>
        <p:spPr>
          <a:xfrm>
            <a:off x="6705600" y="3333750"/>
            <a:ext cx="2277032" cy="75438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spcAft>
                <a:spcPts val="0"/>
              </a:spcAft>
            </a:pPr>
            <a:r>
              <a:rPr lang="en-US" altLang="en-US" sz="1200" b="1" dirty="0"/>
              <a:t>Pre-K-5 (UDA Loyalton)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Grades 6-8 (MA MS/HS)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9-12 High School (UDA HS)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8A2C11EA-AEFE-6548-819E-509935729128}"/>
              </a:ext>
            </a:extLst>
          </p:cNvPr>
          <p:cNvSpPr txBox="1">
            <a:spLocks/>
          </p:cNvSpPr>
          <p:nvPr/>
        </p:nvSpPr>
        <p:spPr>
          <a:xfrm>
            <a:off x="6632049" y="2598492"/>
            <a:ext cx="2133598" cy="582858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MERGER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OPTION 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124A6543-DDC6-DE4A-8CC6-53BEA80FC8C7}"/>
              </a:ext>
            </a:extLst>
          </p:cNvPr>
          <p:cNvSpPr txBox="1">
            <a:spLocks/>
          </p:cNvSpPr>
          <p:nvPr/>
        </p:nvSpPr>
        <p:spPr>
          <a:xfrm>
            <a:off x="1371600" y="974730"/>
            <a:ext cx="2209798" cy="582858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MERGER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OPTION 1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8A2C11EA-AEFE-6548-819E-509935729128}"/>
              </a:ext>
            </a:extLst>
          </p:cNvPr>
          <p:cNvSpPr txBox="1">
            <a:spLocks/>
          </p:cNvSpPr>
          <p:nvPr/>
        </p:nvSpPr>
        <p:spPr>
          <a:xfrm>
            <a:off x="5198123" y="959137"/>
            <a:ext cx="2264452" cy="582858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MERGER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OPTION 2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xmlns="" id="{F2DD68BE-C7AC-4BD4-B978-144E3FECD49E}"/>
              </a:ext>
            </a:extLst>
          </p:cNvPr>
          <p:cNvSpPr txBox="1">
            <a:spLocks/>
          </p:cNvSpPr>
          <p:nvPr/>
        </p:nvSpPr>
        <p:spPr>
          <a:xfrm>
            <a:off x="5282714" y="1657350"/>
            <a:ext cx="2413486" cy="47375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spcAft>
                <a:spcPts val="0"/>
              </a:spcAft>
            </a:pPr>
            <a:r>
              <a:rPr lang="en-US" altLang="en-US" sz="1200" b="1" dirty="0"/>
              <a:t>Pre-K-4 (UDA Loyalton)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5-8 (UDA Loyalton)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9-12 (UDA HS)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xmlns="" id="{D27B847F-96CE-4FBA-B1B8-5B7FB6E04189}"/>
              </a:ext>
            </a:extLst>
          </p:cNvPr>
          <p:cNvSpPr txBox="1">
            <a:spLocks/>
          </p:cNvSpPr>
          <p:nvPr/>
        </p:nvSpPr>
        <p:spPr>
          <a:xfrm>
            <a:off x="1413173" y="1677911"/>
            <a:ext cx="2549227" cy="47375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spcAft>
                <a:spcPts val="0"/>
              </a:spcAft>
            </a:pPr>
            <a:r>
              <a:rPr lang="en-US" altLang="en-US" sz="1200" b="1" dirty="0"/>
              <a:t>Administrative Structure Merged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Buildings Status Quo</a:t>
            </a:r>
          </a:p>
          <a:p>
            <a:pPr marL="0" lvl="1">
              <a:spcAft>
                <a:spcPts val="0"/>
              </a:spcAft>
            </a:pPr>
            <a:r>
              <a:rPr lang="en-US" altLang="en-US" sz="1200" b="1" dirty="0"/>
              <a:t>Students Stay in Place</a:t>
            </a:r>
          </a:p>
        </p:txBody>
      </p:sp>
    </p:spTree>
    <p:extLst>
      <p:ext uri="{BB962C8B-B14F-4D97-AF65-F5344CB8AC3E}">
        <p14:creationId xmlns:p14="http://schemas.microsoft.com/office/powerpoint/2010/main" val="214416161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8" y="438150"/>
            <a:ext cx="8368363" cy="495383"/>
          </a:xfrm>
        </p:spPr>
        <p:txBody>
          <a:bodyPr/>
          <a:lstStyle/>
          <a:p>
            <a:r>
              <a:rPr lang="en-US" altLang="en-US" b="1" dirty="0"/>
              <a:t>Merger Option 1: Status Quo</a:t>
            </a:r>
            <a:br>
              <a:rPr lang="en-US" altLang="en-US" b="1" dirty="0"/>
            </a:br>
            <a:r>
              <a:rPr lang="en-US" sz="2000" dirty="0"/>
              <a:t>All schools maintained under merged district</a:t>
            </a:r>
            <a:br>
              <a:rPr lang="en-US" sz="2000" dirty="0"/>
            </a:br>
            <a:endParaRPr lang="en-US" sz="20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800" y="1047750"/>
            <a:ext cx="7315200" cy="3200400"/>
          </a:xfrm>
        </p:spPr>
        <p:txBody>
          <a:bodyPr>
            <a:normAutofit/>
          </a:bodyPr>
          <a:lstStyle/>
          <a:p>
            <a:pPr lvl="0"/>
            <a:r>
              <a:rPr lang="en-US" sz="1600" dirty="0"/>
              <a:t>Student Capacity:</a:t>
            </a:r>
          </a:p>
          <a:p>
            <a:pPr lvl="1"/>
            <a:r>
              <a:rPr lang="en-US" sz="1400" dirty="0"/>
              <a:t>Excess capacity of 1,400 empty seats (and growing) </a:t>
            </a:r>
          </a:p>
          <a:p>
            <a:pPr lvl="2"/>
            <a:r>
              <a:rPr lang="en-US" sz="1200" dirty="0"/>
              <a:t>School Year 21-22 all levels filled to average 57% capacity</a:t>
            </a:r>
          </a:p>
          <a:p>
            <a:pPr lvl="2"/>
            <a:r>
              <a:rPr lang="en-US" sz="1200" dirty="0"/>
              <a:t>School Year 28-29 all levels filled to average 49% capacity</a:t>
            </a:r>
          </a:p>
          <a:p>
            <a:pPr lvl="0"/>
            <a:r>
              <a:rPr lang="en-US" sz="1600" dirty="0"/>
              <a:t>Curriculum:</a:t>
            </a:r>
          </a:p>
          <a:p>
            <a:pPr lvl="1">
              <a:spcAft>
                <a:spcPts val="100"/>
              </a:spcAft>
            </a:pPr>
            <a:r>
              <a:rPr lang="en-US" sz="1400" dirty="0"/>
              <a:t>K-12 curriculum scope and sequence alignment</a:t>
            </a:r>
          </a:p>
          <a:p>
            <a:pPr lvl="1">
              <a:spcAft>
                <a:spcPts val="100"/>
              </a:spcAft>
            </a:pPr>
            <a:r>
              <a:rPr lang="en-US" sz="1400" dirty="0"/>
              <a:t>Different High School graduation requirements </a:t>
            </a:r>
          </a:p>
          <a:p>
            <a:pPr lvl="0"/>
            <a:r>
              <a:rPr lang="en-US" sz="1600" dirty="0"/>
              <a:t>Financial Implication:</a:t>
            </a:r>
          </a:p>
          <a:p>
            <a:pPr lvl="1"/>
            <a:r>
              <a:rPr lang="en-US" sz="1400" dirty="0"/>
              <a:t>Reduced administrative costs</a:t>
            </a:r>
          </a:p>
          <a:p>
            <a:pPr lvl="1"/>
            <a:r>
              <a:rPr lang="en-US" sz="1400" dirty="0"/>
              <a:t>Estimated $7.3 million renovation at Lenkerville Elementary</a:t>
            </a:r>
          </a:p>
        </p:txBody>
      </p:sp>
    </p:spTree>
    <p:extLst>
      <p:ext uri="{BB962C8B-B14F-4D97-AF65-F5344CB8AC3E}">
        <p14:creationId xmlns:p14="http://schemas.microsoft.com/office/powerpoint/2010/main" val="147405202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52367"/>
            <a:ext cx="8368363" cy="495383"/>
          </a:xfrm>
        </p:spPr>
        <p:txBody>
          <a:bodyPr/>
          <a:lstStyle/>
          <a:p>
            <a:r>
              <a:rPr lang="en-US" b="1" dirty="0"/>
              <a:t>Merger Option 2:</a:t>
            </a:r>
            <a:br>
              <a:rPr lang="en-US" b="1" dirty="0"/>
            </a:br>
            <a:r>
              <a:rPr lang="en-US" sz="1800" b="1" dirty="0"/>
              <a:t>A</a:t>
            </a:r>
            <a:r>
              <a:rPr lang="en-US" sz="1800" dirty="0"/>
              <a:t>ll students attend the Upper Dauphin Area Elementary, Middle, and High School Buildings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1238167"/>
            <a:ext cx="7848600" cy="3390983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4800" dirty="0"/>
              <a:t>Student Capacity:</a:t>
            </a:r>
          </a:p>
          <a:p>
            <a:pPr lvl="1"/>
            <a:r>
              <a:rPr lang="en-US" sz="3600" dirty="0"/>
              <a:t>School Year 21-22 all levels filled to average 97% capacity (PreK-4 -106%, 5-8-90% MS, and 94% HS)</a:t>
            </a:r>
          </a:p>
          <a:p>
            <a:pPr lvl="1"/>
            <a:r>
              <a:rPr lang="en-US" sz="3600" dirty="0"/>
              <a:t>School Year 28-29 all levels filled to average 84% capacity (PreK-4 -93%, 5-8-79% MS, and 81% HS)</a:t>
            </a:r>
          </a:p>
          <a:p>
            <a:pPr lvl="0"/>
            <a:r>
              <a:rPr lang="en-US" sz="4667" dirty="0"/>
              <a:t>Curriculum:</a:t>
            </a:r>
          </a:p>
          <a:p>
            <a:pPr lvl="1">
              <a:spcAft>
                <a:spcPts val="100"/>
              </a:spcAft>
            </a:pPr>
            <a:r>
              <a:rPr lang="en-US" sz="3600" dirty="0"/>
              <a:t>K-12 curriculum scope and sequence alignment</a:t>
            </a:r>
          </a:p>
          <a:p>
            <a:pPr lvl="1">
              <a:spcAft>
                <a:spcPts val="100"/>
              </a:spcAft>
            </a:pPr>
            <a:r>
              <a:rPr lang="en-US" sz="3600" dirty="0"/>
              <a:t>Different High School graduation requirements </a:t>
            </a:r>
          </a:p>
          <a:p>
            <a:pPr lvl="0"/>
            <a:r>
              <a:rPr lang="en-US" sz="4800" dirty="0"/>
              <a:t>Financial Implication:</a:t>
            </a:r>
          </a:p>
          <a:p>
            <a:pPr lvl="1"/>
            <a:r>
              <a:rPr lang="en-US" sz="3600" dirty="0"/>
              <a:t>Likely cost for temporary added student capacity (modular classrooms)</a:t>
            </a:r>
          </a:p>
          <a:p>
            <a:pPr lvl="1"/>
            <a:r>
              <a:rPr lang="en-US" sz="3600" dirty="0"/>
              <a:t>Discontinue educational use of Lenkerville Elementary and Millersburg Area MS/HS</a:t>
            </a:r>
          </a:p>
          <a:p>
            <a:pPr lvl="2"/>
            <a:r>
              <a:rPr lang="en-US" sz="3600" dirty="0"/>
              <a:t>Loss of $250,000 in existing annual Millersburg state subsidies </a:t>
            </a:r>
          </a:p>
          <a:p>
            <a:pPr lvl="1"/>
            <a:r>
              <a:rPr lang="en-US" sz="3600" dirty="0"/>
              <a:t>Reduced administrative costs</a:t>
            </a:r>
          </a:p>
          <a:p>
            <a:pPr marL="182880" lvl="1" indent="0">
              <a:buNone/>
            </a:pPr>
            <a:endParaRPr lang="en-US" sz="3600" dirty="0"/>
          </a:p>
          <a:p>
            <a:pPr lvl="1"/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91881560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76167"/>
            <a:ext cx="8368363" cy="495383"/>
          </a:xfrm>
        </p:spPr>
        <p:txBody>
          <a:bodyPr/>
          <a:lstStyle/>
          <a:p>
            <a:r>
              <a:rPr lang="en-US" altLang="en-US" b="1" dirty="0"/>
              <a:t>Merger Option 3:</a:t>
            </a:r>
            <a:br>
              <a:rPr lang="en-US" altLang="en-US" b="1" dirty="0"/>
            </a:br>
            <a:r>
              <a:rPr lang="en-US" sz="2000" dirty="0"/>
              <a:t>Grades Pre-K-8 Two Attendance Areas </a:t>
            </a:r>
            <a:br>
              <a:rPr lang="en-US" sz="2000" dirty="0"/>
            </a:br>
            <a:r>
              <a:rPr lang="en-US" sz="2000" dirty="0"/>
              <a:t>with Grades 9-12 Consolidated</a:t>
            </a:r>
            <a:br>
              <a:rPr lang="en-US" sz="2000" dirty="0"/>
            </a:br>
            <a:endParaRPr lang="en-US" sz="20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800" y="1123950"/>
            <a:ext cx="7315200" cy="3429000"/>
          </a:xfrm>
        </p:spPr>
        <p:txBody>
          <a:bodyPr>
            <a:noAutofit/>
          </a:bodyPr>
          <a:lstStyle/>
          <a:p>
            <a:r>
              <a:rPr lang="en-US" sz="1600" dirty="0"/>
              <a:t>Student Capacity: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Upper Dauphin Area Elementary and Middle School already Pre-K-8 Option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School Year 21-22: (Pre-K-8: 59% UDA, 65% MA; and 94% HS)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School Year 28-29: (Pre-K-8: 50% UDA, 60% MA; and 81% HS)</a:t>
            </a:r>
            <a:br>
              <a:rPr lang="en-US" sz="1200" dirty="0"/>
            </a:br>
            <a:endParaRPr lang="en-US" sz="600" dirty="0"/>
          </a:p>
          <a:p>
            <a:pPr indent="-182880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Curriculum:</a:t>
            </a:r>
          </a:p>
          <a:p>
            <a:pPr lvl="1">
              <a:spcAft>
                <a:spcPts val="100"/>
              </a:spcAft>
            </a:pPr>
            <a:r>
              <a:rPr lang="en-US" sz="1200" dirty="0"/>
              <a:t>K-12 curriculum scope and sequence alignment</a:t>
            </a:r>
          </a:p>
          <a:p>
            <a:pPr lvl="1">
              <a:spcAft>
                <a:spcPts val="100"/>
              </a:spcAft>
            </a:pPr>
            <a:r>
              <a:rPr lang="en-US" sz="1200" dirty="0"/>
              <a:t>Different High School graduation requirements </a:t>
            </a:r>
          </a:p>
          <a:p>
            <a:pPr lvl="0"/>
            <a:r>
              <a:rPr lang="en-US" sz="1600" dirty="0"/>
              <a:t>Financial Implication: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Costly renovation for change in use of Millersburg Area Middle School to Pre-K-5 </a:t>
            </a:r>
          </a:p>
          <a:p>
            <a:pPr lvl="2">
              <a:spcAft>
                <a:spcPts val="0"/>
              </a:spcAft>
            </a:pPr>
            <a:r>
              <a:rPr lang="en-US" altLang="en-US" sz="1200" dirty="0"/>
              <a:t>Millersburg Area Middle School is currently not equipped for Early Childhood Education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Discontinue educational use of Lenkerville Elementary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Reduced administrative costs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Improved economies of scale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2F1E225-F19B-4220-BDC3-735B258826FA}"/>
              </a:ext>
            </a:extLst>
          </p:cNvPr>
          <p:cNvSpPr/>
          <p:nvPr/>
        </p:nvSpPr>
        <p:spPr>
          <a:xfrm>
            <a:off x="5791200" y="361950"/>
            <a:ext cx="3276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100" b="1" dirty="0"/>
              <a:t>Elementary Pre-K-8 (UDA ES/MS Loyalton)</a:t>
            </a:r>
          </a:p>
          <a:p>
            <a:pPr marL="171450" lvl="1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100" b="1" dirty="0"/>
              <a:t>Elementary Pre-K-8 (MA MS/HS Millersburg)</a:t>
            </a:r>
          </a:p>
          <a:p>
            <a:pPr marL="171450" lvl="1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100" b="1" dirty="0"/>
              <a:t>9-12 (UDA HS Elizabethville)</a:t>
            </a:r>
          </a:p>
        </p:txBody>
      </p:sp>
    </p:spTree>
    <p:extLst>
      <p:ext uri="{BB962C8B-B14F-4D97-AF65-F5344CB8AC3E}">
        <p14:creationId xmlns:p14="http://schemas.microsoft.com/office/powerpoint/2010/main" val="42220170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41313"/>
            <a:ext cx="8368363" cy="495383"/>
          </a:xfrm>
        </p:spPr>
        <p:txBody>
          <a:bodyPr/>
          <a:lstStyle/>
          <a:p>
            <a:r>
              <a:rPr lang="en-US" altLang="en-US" b="1" dirty="0"/>
              <a:t>Merger Option 4:</a:t>
            </a:r>
            <a:br>
              <a:rPr lang="en-US" altLang="en-US" b="1" dirty="0"/>
            </a:br>
            <a:r>
              <a:rPr lang="en-US" sz="2000" dirty="0"/>
              <a:t>Grades Pre-K-4, 5-8, and 9-12 Consolidated</a:t>
            </a:r>
            <a:br>
              <a:rPr lang="en-US" sz="2000" dirty="0"/>
            </a:br>
            <a:endParaRPr lang="en-US" sz="20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800" y="1047750"/>
            <a:ext cx="7315200" cy="320040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sz="1600" dirty="0"/>
              <a:t>Student Capacity:</a:t>
            </a:r>
          </a:p>
          <a:p>
            <a:pPr lvl="1">
              <a:spcAft>
                <a:spcPts val="300"/>
              </a:spcAft>
            </a:pPr>
            <a:r>
              <a:rPr lang="en-US" sz="1200" dirty="0"/>
              <a:t>Grade-level multi-disciplinary teams a </a:t>
            </a:r>
            <a:r>
              <a:rPr lang="en-US" sz="1200" dirty="0" err="1"/>
              <a:t>mis</a:t>
            </a:r>
            <a:r>
              <a:rPr lang="en-US" sz="1200" dirty="0"/>
              <a:t>-fit for Millersburg Area Middle School side</a:t>
            </a:r>
          </a:p>
          <a:p>
            <a:pPr lvl="1">
              <a:spcAft>
                <a:spcPts val="300"/>
              </a:spcAft>
            </a:pPr>
            <a:r>
              <a:rPr lang="en-US" sz="1200" dirty="0"/>
              <a:t>School Year 21-22: (Pre-K-4 - 59%, 5-8- 73% MS, and 94% HS)</a:t>
            </a:r>
          </a:p>
          <a:p>
            <a:pPr lvl="1">
              <a:spcAft>
                <a:spcPts val="300"/>
              </a:spcAft>
            </a:pPr>
            <a:r>
              <a:rPr lang="en-US" sz="1200" dirty="0"/>
              <a:t>School Year 28-29: (Pre-K-4 - 52%, 5-8 -64% MS, and 94% HS)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Curriculum:</a:t>
            </a:r>
          </a:p>
          <a:p>
            <a:pPr lvl="1">
              <a:spcAft>
                <a:spcPts val="100"/>
              </a:spcAft>
            </a:pPr>
            <a:r>
              <a:rPr lang="en-US" sz="1200" dirty="0"/>
              <a:t>K-12 curriculum scope and sequence alignment</a:t>
            </a:r>
          </a:p>
          <a:p>
            <a:pPr lvl="1">
              <a:spcAft>
                <a:spcPts val="100"/>
              </a:spcAft>
            </a:pPr>
            <a:r>
              <a:rPr lang="en-US" sz="1200" dirty="0"/>
              <a:t>Different High School graduation requirements </a:t>
            </a:r>
          </a:p>
          <a:p>
            <a:pPr lvl="0"/>
            <a:r>
              <a:rPr lang="en-US" sz="1600" dirty="0"/>
              <a:t>Financial Implication:</a:t>
            </a:r>
          </a:p>
          <a:p>
            <a:pPr lvl="1">
              <a:spcAft>
                <a:spcPts val="300"/>
              </a:spcAft>
            </a:pPr>
            <a:r>
              <a:rPr lang="en-US" sz="1200" dirty="0"/>
              <a:t>Discontinue educational use of Lenkerville Elementary</a:t>
            </a:r>
          </a:p>
          <a:p>
            <a:pPr lvl="1">
              <a:spcAft>
                <a:spcPts val="300"/>
              </a:spcAft>
            </a:pPr>
            <a:r>
              <a:rPr lang="en-US" sz="1200" dirty="0"/>
              <a:t>Reduced administrative costs</a:t>
            </a:r>
          </a:p>
          <a:p>
            <a:pPr lvl="1">
              <a:spcAft>
                <a:spcPts val="300"/>
              </a:spcAft>
            </a:pPr>
            <a:r>
              <a:rPr lang="en-US" sz="1200" dirty="0"/>
              <a:t>Improved economies of scale</a:t>
            </a:r>
          </a:p>
          <a:p>
            <a:pPr lvl="0"/>
            <a:endParaRPr lang="en-US" sz="120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xmlns="" id="{979572BA-154B-4FF9-8F87-8B3B89CDCB91}"/>
              </a:ext>
            </a:extLst>
          </p:cNvPr>
          <p:cNvSpPr txBox="1">
            <a:spLocks/>
          </p:cNvSpPr>
          <p:nvPr/>
        </p:nvSpPr>
        <p:spPr>
          <a:xfrm>
            <a:off x="6324600" y="464223"/>
            <a:ext cx="2743200" cy="74494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spcAft>
                <a:spcPts val="0"/>
              </a:spcAft>
            </a:pPr>
            <a:r>
              <a:rPr lang="en-US" altLang="en-US" sz="1100" b="1" dirty="0"/>
              <a:t>Pre-K-4 (UDA ES/MS </a:t>
            </a:r>
            <a:r>
              <a:rPr lang="en-US" altLang="en-US" sz="1100" b="1" dirty="0" err="1"/>
              <a:t>Loyalton</a:t>
            </a:r>
            <a:r>
              <a:rPr lang="en-US" altLang="en-US" sz="1100" b="1" dirty="0"/>
              <a:t>)</a:t>
            </a:r>
          </a:p>
          <a:p>
            <a:pPr marL="0" lvl="1">
              <a:spcAft>
                <a:spcPts val="0"/>
              </a:spcAft>
            </a:pPr>
            <a:r>
              <a:rPr lang="en-US" altLang="en-US" sz="1100" b="1" dirty="0"/>
              <a:t>Grades 5-8 (MA MS/HS Millersburg)</a:t>
            </a:r>
          </a:p>
          <a:p>
            <a:pPr marL="0" lvl="1">
              <a:spcAft>
                <a:spcPts val="0"/>
              </a:spcAft>
            </a:pPr>
            <a:r>
              <a:rPr lang="en-US" altLang="en-US" sz="1100" b="1" dirty="0"/>
              <a:t>9-12  (UDA HS Elizabethville)</a:t>
            </a:r>
          </a:p>
        </p:txBody>
      </p:sp>
    </p:spTree>
    <p:extLst>
      <p:ext uri="{BB962C8B-B14F-4D97-AF65-F5344CB8AC3E}">
        <p14:creationId xmlns:p14="http://schemas.microsoft.com/office/powerpoint/2010/main" val="396039638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</p:spPr>
        <p:txBody>
          <a:bodyPr/>
          <a:lstStyle/>
          <a:p>
            <a:r>
              <a:rPr lang="en-US" altLang="en-US" b="1" dirty="0"/>
              <a:t>Merger Option 5:</a:t>
            </a:r>
            <a:br>
              <a:rPr lang="en-US" altLang="en-US" b="1" dirty="0"/>
            </a:br>
            <a:r>
              <a:rPr lang="en-US" sz="2000" dirty="0"/>
              <a:t>Grades Pre-K-5, 6-8, and 9-12 Consolidated</a:t>
            </a:r>
            <a:br>
              <a:rPr lang="en-US" sz="2000" dirty="0"/>
            </a:br>
            <a:endParaRPr lang="en-US" sz="20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047750"/>
            <a:ext cx="7315200" cy="3200400"/>
          </a:xfrm>
        </p:spPr>
        <p:txBody>
          <a:bodyPr>
            <a:normAutofit fontScale="40000" lnSpcReduction="20000"/>
          </a:bodyPr>
          <a:lstStyle/>
          <a:p>
            <a:pPr lvl="0"/>
            <a:r>
              <a:rPr lang="en-US" sz="3300" dirty="0"/>
              <a:t>Student Capacity</a:t>
            </a:r>
          </a:p>
          <a:p>
            <a:pPr lvl="1">
              <a:spcAft>
                <a:spcPts val="300"/>
              </a:spcAft>
            </a:pPr>
            <a:r>
              <a:rPr lang="en-US" sz="3000" dirty="0"/>
              <a:t>Grades Pre-K-2 are well-supported at the Upper Dauphin Area Elementary School</a:t>
            </a:r>
          </a:p>
          <a:p>
            <a:pPr lvl="1">
              <a:spcAft>
                <a:spcPts val="300"/>
              </a:spcAft>
            </a:pPr>
            <a:r>
              <a:rPr lang="en-US" sz="3000" dirty="0"/>
              <a:t>Grades 3-5  are well-supported at the Upper Dauphin Area Middle School</a:t>
            </a:r>
          </a:p>
          <a:p>
            <a:pPr lvl="1">
              <a:spcAft>
                <a:spcPts val="300"/>
              </a:spcAft>
            </a:pPr>
            <a:r>
              <a:rPr lang="en-US" sz="3000" dirty="0"/>
              <a:t>Grades 6-8 are well-supported in the Millersburg Area MS/HS</a:t>
            </a:r>
          </a:p>
          <a:p>
            <a:pPr lvl="1">
              <a:spcAft>
                <a:spcPts val="300"/>
              </a:spcAft>
            </a:pPr>
            <a:r>
              <a:rPr lang="en-US" sz="3000" dirty="0"/>
              <a:t>School Year 21-22  capacity: (Pre-K-5 - 73%, 6-8-55% MS, and 94% HS)</a:t>
            </a:r>
          </a:p>
          <a:p>
            <a:pPr lvl="1">
              <a:spcAft>
                <a:spcPts val="300"/>
              </a:spcAft>
            </a:pPr>
            <a:r>
              <a:rPr lang="en-US" sz="3000" dirty="0"/>
              <a:t>School Year 28-29  capacity: (Pre-K-5 - 63%, 6-8-49% MS, and 81% HS)</a:t>
            </a:r>
          </a:p>
          <a:p>
            <a:pPr lvl="0"/>
            <a:r>
              <a:rPr lang="en-US" sz="3300" dirty="0"/>
              <a:t>Curriculum:</a:t>
            </a:r>
          </a:p>
          <a:p>
            <a:pPr lvl="1">
              <a:spcAft>
                <a:spcPts val="100"/>
              </a:spcAft>
            </a:pPr>
            <a:r>
              <a:rPr lang="en-US" sz="3200" dirty="0"/>
              <a:t>K-12 curriculum scope and sequence alignment</a:t>
            </a:r>
          </a:p>
          <a:p>
            <a:pPr lvl="1">
              <a:spcAft>
                <a:spcPts val="100"/>
              </a:spcAft>
            </a:pPr>
            <a:r>
              <a:rPr lang="en-US" sz="3200" dirty="0"/>
              <a:t>Different High School graduation requirements </a:t>
            </a:r>
          </a:p>
          <a:p>
            <a:pPr lvl="0"/>
            <a:r>
              <a:rPr lang="en-US" sz="3300" dirty="0"/>
              <a:t>Financial Impact</a:t>
            </a:r>
          </a:p>
          <a:p>
            <a:pPr lvl="1">
              <a:spcAft>
                <a:spcPts val="0"/>
              </a:spcAft>
            </a:pPr>
            <a:r>
              <a:rPr lang="en-US" sz="3000" dirty="0"/>
              <a:t>Discontinue educational use of Lenkerville Elementary</a:t>
            </a:r>
          </a:p>
          <a:p>
            <a:pPr lvl="1">
              <a:spcAft>
                <a:spcPts val="0"/>
              </a:spcAft>
            </a:pPr>
            <a:r>
              <a:rPr lang="en-US" sz="3000" dirty="0"/>
              <a:t>Reduced administrative costs</a:t>
            </a:r>
          </a:p>
          <a:p>
            <a:pPr lvl="1">
              <a:spcAft>
                <a:spcPts val="0"/>
              </a:spcAft>
            </a:pPr>
            <a:r>
              <a:rPr lang="en-US" sz="3000" dirty="0"/>
              <a:t>Improved economies of scale</a:t>
            </a:r>
          </a:p>
          <a:p>
            <a:pPr lvl="2"/>
            <a:endParaRPr lang="en-US" altLang="en-US" sz="1600" dirty="0"/>
          </a:p>
          <a:p>
            <a:pPr lvl="1"/>
            <a:endParaRPr lang="en-US" altLang="en-US" sz="1600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xmlns="" id="{9FC52D48-269A-45C2-9A4A-3EE3E4C7D470}"/>
              </a:ext>
            </a:extLst>
          </p:cNvPr>
          <p:cNvSpPr txBox="1">
            <a:spLocks/>
          </p:cNvSpPr>
          <p:nvPr/>
        </p:nvSpPr>
        <p:spPr>
          <a:xfrm>
            <a:off x="6400800" y="445555"/>
            <a:ext cx="2667000" cy="60219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lvl="1" indent="-182563">
              <a:spcBef>
                <a:spcPts val="0"/>
              </a:spcBef>
              <a:spcAft>
                <a:spcPts val="0"/>
              </a:spcAft>
            </a:pPr>
            <a:r>
              <a:rPr lang="en-US" altLang="en-US" sz="1100" b="1" dirty="0"/>
              <a:t>Pre-K-5 (UDA Loyalton)</a:t>
            </a:r>
          </a:p>
          <a:p>
            <a:pPr marL="182563" lvl="1" indent="-182563">
              <a:spcBef>
                <a:spcPts val="0"/>
              </a:spcBef>
              <a:spcAft>
                <a:spcPts val="0"/>
              </a:spcAft>
            </a:pPr>
            <a:r>
              <a:rPr lang="en-US" altLang="en-US" sz="1100" b="1" dirty="0"/>
              <a:t>Grades 6-8 (MA MS/HS Millersburg)</a:t>
            </a:r>
          </a:p>
          <a:p>
            <a:pPr marL="182563" lvl="1" indent="-182563">
              <a:spcBef>
                <a:spcPts val="0"/>
              </a:spcBef>
              <a:spcAft>
                <a:spcPts val="0"/>
              </a:spcAft>
            </a:pPr>
            <a:r>
              <a:rPr lang="en-US" altLang="en-US" sz="1100" b="1" dirty="0"/>
              <a:t>9-12 (UDA HS Elizabethville)</a:t>
            </a:r>
          </a:p>
        </p:txBody>
      </p:sp>
    </p:spTree>
    <p:extLst>
      <p:ext uri="{BB962C8B-B14F-4D97-AF65-F5344CB8AC3E}">
        <p14:creationId xmlns:p14="http://schemas.microsoft.com/office/powerpoint/2010/main" val="1764082129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80000"/>
              </a:schemeClr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9244FE-1AE9-C343-B7CC-D23AE5EE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and Recommendations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324E2F01-57C7-D841-95D7-27C7B17D4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19283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Consolidation Recommendation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6264851-9D95-294E-8153-046087D9DA8A}"/>
              </a:ext>
            </a:extLst>
          </p:cNvPr>
          <p:cNvGrpSpPr/>
          <p:nvPr/>
        </p:nvGrpSpPr>
        <p:grpSpPr>
          <a:xfrm>
            <a:off x="1981200" y="1017216"/>
            <a:ext cx="5105401" cy="1848949"/>
            <a:chOff x="1219200" y="2311620"/>
            <a:chExt cx="3090352" cy="1848949"/>
          </a:xfrm>
        </p:grpSpPr>
        <p:sp>
          <p:nvSpPr>
            <p:cNvPr id="19" name="Text Placeholder 5">
              <a:extLst>
                <a:ext uri="{FF2B5EF4-FFF2-40B4-BE49-F238E27FC236}">
                  <a16:creationId xmlns:a16="http://schemas.microsoft.com/office/drawing/2014/main" xmlns="" id="{CB9A1959-5879-8A4A-86BA-83E0B6185FA9}"/>
                </a:ext>
              </a:extLst>
            </p:cNvPr>
            <p:cNvSpPr txBox="1">
              <a:spLocks/>
            </p:cNvSpPr>
            <p:nvPr/>
          </p:nvSpPr>
          <p:spPr>
            <a:xfrm>
              <a:off x="1251782" y="2997420"/>
              <a:ext cx="3057770" cy="1163149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spcBef>
                  <a:spcPts val="1000"/>
                </a:spcBef>
                <a:spcAft>
                  <a:spcPts val="600"/>
                </a:spcAft>
                <a:buFont typeface="Arial" pitchFamily="34" charset="0"/>
                <a:buNone/>
                <a:defRPr sz="2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65760" indent="-182880" algn="l" defTabSz="914400" rtl="0" eaLnBrk="1" latinLnBrk="0" hangingPunct="1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8640" indent="-182880" algn="l" defTabSz="914400" rtl="0" eaLnBrk="1" latinLnBrk="0" hangingPunct="1">
                <a:spcBef>
                  <a:spcPts val="300"/>
                </a:spcBef>
                <a:spcAft>
                  <a:spcPts val="300"/>
                </a:spcAft>
                <a:buClr>
                  <a:schemeClr val="tx2"/>
                </a:buClr>
                <a:buFont typeface="System Font Regular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>
                <a:spcAft>
                  <a:spcPts val="0"/>
                </a:spcAft>
              </a:pPr>
              <a:r>
                <a:rPr lang="en-US" altLang="en-US" sz="1600" b="1" dirty="0"/>
                <a:t>Pre-K-5 Elementary School </a:t>
              </a:r>
              <a:r>
                <a:rPr lang="en-US" altLang="en-US" sz="1600" b="1" i="1" dirty="0"/>
                <a:t>UDA ES/MS </a:t>
              </a:r>
              <a:r>
                <a:rPr lang="en-US" altLang="en-US" sz="1600" b="1" i="1" dirty="0" err="1"/>
                <a:t>Loyalton</a:t>
              </a:r>
              <a:endParaRPr lang="en-US" altLang="en-US" sz="1600" b="1" i="1" dirty="0"/>
            </a:p>
            <a:p>
              <a:pPr marL="0" lvl="1">
                <a:spcAft>
                  <a:spcPts val="0"/>
                </a:spcAft>
              </a:pPr>
              <a:r>
                <a:rPr lang="en-US" altLang="en-US" sz="1600" b="1" dirty="0"/>
                <a:t>Grades 6-8 Middle School   </a:t>
              </a:r>
              <a:r>
                <a:rPr lang="en-US" altLang="en-US" sz="1600" b="1" i="1" dirty="0"/>
                <a:t>MA MS/HS Millersburg</a:t>
              </a:r>
            </a:p>
            <a:p>
              <a:pPr marL="0" lvl="1">
                <a:spcAft>
                  <a:spcPts val="0"/>
                </a:spcAft>
              </a:pPr>
              <a:r>
                <a:rPr lang="en-US" altLang="en-US" sz="1600" b="1" dirty="0"/>
                <a:t>9-12 High School 	 </a:t>
              </a:r>
              <a:r>
                <a:rPr lang="en-US" altLang="en-US" sz="1600" b="1" i="1" dirty="0"/>
                <a:t>UDA HS Elizabethville</a:t>
              </a:r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xmlns="" id="{8A2C11EA-AEFE-6548-819E-509935729128}"/>
                </a:ext>
              </a:extLst>
            </p:cNvPr>
            <p:cNvSpPr txBox="1">
              <a:spLocks/>
            </p:cNvSpPr>
            <p:nvPr/>
          </p:nvSpPr>
          <p:spPr>
            <a:xfrm>
              <a:off x="1219200" y="2311620"/>
              <a:ext cx="2905853" cy="582858"/>
            </a:xfrm>
            <a:prstGeom prst="rect">
              <a:avLst/>
            </a:prstGeom>
            <a:solidFill>
              <a:schemeClr val="accent2"/>
            </a:solidFill>
          </p:spPr>
          <p:txBody>
            <a:bodyPr lIns="0" tIns="0" rIns="0" bIns="0" anchor="ctr"/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OPTION 5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46AB137-E4E1-4B63-9883-411F46C11A80}"/>
              </a:ext>
            </a:extLst>
          </p:cNvPr>
          <p:cNvSpPr/>
          <p:nvPr/>
        </p:nvSpPr>
        <p:spPr>
          <a:xfrm>
            <a:off x="1295400" y="2895421"/>
            <a:ext cx="70729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Best use of existing buildings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Opportunity to provide more diverse instructional content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Maintain and enhance K-12 course offerings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Greatest opportunity for economies of scale</a:t>
            </a:r>
          </a:p>
        </p:txBody>
      </p:sp>
    </p:spTree>
    <p:extLst>
      <p:ext uri="{BB962C8B-B14F-4D97-AF65-F5344CB8AC3E}">
        <p14:creationId xmlns:p14="http://schemas.microsoft.com/office/powerpoint/2010/main" val="586705144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80000"/>
              </a:schemeClr>
            </a:gs>
            <a:gs pos="100000">
              <a:schemeClr val="accent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9244FE-1AE9-C343-B7CC-D23AE5EE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324E2F01-57C7-D841-95D7-27C7B17D4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6006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E5DAA4D-0CEF-4F48-AC53-257962B9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</p:spPr>
        <p:txBody>
          <a:bodyPr/>
          <a:lstStyle/>
          <a:p>
            <a:r>
              <a:rPr lang="en-US" altLang="en-US" b="1" dirty="0"/>
              <a:t>Next Steps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8AA5D-728E-514E-9C87-5761FEC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DDA87C-D888-4A49-A485-DB9D4E0B0D46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9FB7A6C-0866-2D4D-ACBD-89C2C9456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800" y="2419350"/>
            <a:ext cx="1740788" cy="1447800"/>
          </a:xfrm>
        </p:spPr>
        <p:txBody>
          <a:bodyPr anchor="t" anchorCtr="0"/>
          <a:lstStyle/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accent1"/>
                </a:solidFill>
              </a:rPr>
              <a:t>Presentation</a:t>
            </a:r>
            <a:endParaRPr lang="en-US" sz="1600" dirty="0"/>
          </a:p>
          <a:p>
            <a:pPr>
              <a:spcBef>
                <a:spcPts val="0"/>
              </a:spcBef>
            </a:pPr>
            <a:endParaRPr lang="en-US" sz="1400" b="0" dirty="0"/>
          </a:p>
          <a:p>
            <a:pPr>
              <a:spcBef>
                <a:spcPts val="0"/>
              </a:spcBef>
            </a:pPr>
            <a:r>
              <a:rPr lang="en-US" sz="1400" b="0" dirty="0"/>
              <a:t>Joint Board Study Session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October 7, 2019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C8225CF-E414-F14F-816F-3838E7936C8C}"/>
              </a:ext>
            </a:extLst>
          </p:cNvPr>
          <p:cNvGrpSpPr/>
          <p:nvPr/>
        </p:nvGrpSpPr>
        <p:grpSpPr>
          <a:xfrm>
            <a:off x="685800" y="1126075"/>
            <a:ext cx="1703146" cy="1083070"/>
            <a:chOff x="762000" y="1170071"/>
            <a:chExt cx="945863" cy="601496"/>
          </a:xfrm>
        </p:grpSpPr>
        <p:sp>
          <p:nvSpPr>
            <p:cNvPr id="7" name="Notched Right Arrow 6">
              <a:extLst>
                <a:ext uri="{FF2B5EF4-FFF2-40B4-BE49-F238E27FC236}">
                  <a16:creationId xmlns:a16="http://schemas.microsoft.com/office/drawing/2014/main" xmlns="" id="{BC6BB8FF-C0D6-634F-8A78-40545C910DCE}"/>
                </a:ext>
              </a:extLst>
            </p:cNvPr>
            <p:cNvSpPr/>
            <p:nvPr/>
          </p:nvSpPr>
          <p:spPr bwMode="auto">
            <a:xfrm>
              <a:off x="762000" y="1170071"/>
              <a:ext cx="945863" cy="601496"/>
            </a:xfrm>
            <a:prstGeom prst="notchedRightArrow">
              <a:avLst>
                <a:gd name="adj1" fmla="val 100000"/>
                <a:gd name="adj2" fmla="val 34681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8" name="Title 2">
              <a:extLst>
                <a:ext uri="{FF2B5EF4-FFF2-40B4-BE49-F238E27FC236}">
                  <a16:creationId xmlns:a16="http://schemas.microsoft.com/office/drawing/2014/main" xmlns="" id="{86DA3F97-04D5-6C41-A83C-AAE7F50EE184}"/>
                </a:ext>
              </a:extLst>
            </p:cNvPr>
            <p:cNvSpPr txBox="1">
              <a:spLocks/>
            </p:cNvSpPr>
            <p:nvPr/>
          </p:nvSpPr>
          <p:spPr>
            <a:xfrm>
              <a:off x="990601" y="1170071"/>
              <a:ext cx="533400" cy="601496"/>
            </a:xfrm>
            <a:prstGeom prst="rect">
              <a:avLst/>
            </a:prstGeom>
          </p:spPr>
          <p:txBody>
            <a:bodyPr lIns="0" tIns="0" rIns="0" bIns="0" anchor="ctr"/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en-US" b="1" dirty="0">
                  <a:solidFill>
                    <a:schemeClr val="bg1"/>
                  </a:solidFill>
                </a:rPr>
                <a:t>1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DCEAAB3C-CF8E-0142-8838-53BD92527075}"/>
              </a:ext>
            </a:extLst>
          </p:cNvPr>
          <p:cNvGrpSpPr/>
          <p:nvPr/>
        </p:nvGrpSpPr>
        <p:grpSpPr>
          <a:xfrm>
            <a:off x="3581400" y="1078302"/>
            <a:ext cx="1703146" cy="1142574"/>
            <a:chOff x="762000" y="1170071"/>
            <a:chExt cx="945863" cy="601496"/>
          </a:xfrm>
        </p:grpSpPr>
        <p:sp>
          <p:nvSpPr>
            <p:cNvPr id="10" name="Notched Right Arrow 9">
              <a:extLst>
                <a:ext uri="{FF2B5EF4-FFF2-40B4-BE49-F238E27FC236}">
                  <a16:creationId xmlns:a16="http://schemas.microsoft.com/office/drawing/2014/main" xmlns="" id="{6699AD07-8BA5-2E40-800C-C014896C23CC}"/>
                </a:ext>
              </a:extLst>
            </p:cNvPr>
            <p:cNvSpPr/>
            <p:nvPr/>
          </p:nvSpPr>
          <p:spPr bwMode="auto">
            <a:xfrm>
              <a:off x="762000" y="1170071"/>
              <a:ext cx="945863" cy="601496"/>
            </a:xfrm>
            <a:prstGeom prst="notchedRightArrow">
              <a:avLst>
                <a:gd name="adj1" fmla="val 100000"/>
                <a:gd name="adj2" fmla="val 34681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Title 2">
              <a:extLst>
                <a:ext uri="{FF2B5EF4-FFF2-40B4-BE49-F238E27FC236}">
                  <a16:creationId xmlns:a16="http://schemas.microsoft.com/office/drawing/2014/main" xmlns="" id="{3549AD08-6BCF-FF45-A625-983C39538FB0}"/>
                </a:ext>
              </a:extLst>
            </p:cNvPr>
            <p:cNvSpPr txBox="1">
              <a:spLocks/>
            </p:cNvSpPr>
            <p:nvPr/>
          </p:nvSpPr>
          <p:spPr>
            <a:xfrm>
              <a:off x="990601" y="1170071"/>
              <a:ext cx="533400" cy="601496"/>
            </a:xfrm>
            <a:prstGeom prst="rect">
              <a:avLst/>
            </a:prstGeom>
          </p:spPr>
          <p:txBody>
            <a:bodyPr lIns="0" tIns="0" rIns="0" bIns="0" anchor="ctr"/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en-US" b="1" dirty="0">
                  <a:solidFill>
                    <a:schemeClr val="bg1"/>
                  </a:solidFill>
                </a:rPr>
                <a:t>2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CC35B45-86D0-FA41-93DF-F94DA4578552}"/>
              </a:ext>
            </a:extLst>
          </p:cNvPr>
          <p:cNvGrpSpPr/>
          <p:nvPr/>
        </p:nvGrpSpPr>
        <p:grpSpPr>
          <a:xfrm>
            <a:off x="6553200" y="1133643"/>
            <a:ext cx="1703146" cy="1083070"/>
            <a:chOff x="762000" y="1170071"/>
            <a:chExt cx="945863" cy="601496"/>
          </a:xfrm>
        </p:grpSpPr>
        <p:sp>
          <p:nvSpPr>
            <p:cNvPr id="16" name="Notched Right Arrow 15">
              <a:extLst>
                <a:ext uri="{FF2B5EF4-FFF2-40B4-BE49-F238E27FC236}">
                  <a16:creationId xmlns:a16="http://schemas.microsoft.com/office/drawing/2014/main" xmlns="" id="{B9AF1126-8BA6-4046-A472-AD03B08EC106}"/>
                </a:ext>
              </a:extLst>
            </p:cNvPr>
            <p:cNvSpPr/>
            <p:nvPr/>
          </p:nvSpPr>
          <p:spPr bwMode="auto">
            <a:xfrm>
              <a:off x="762000" y="1170071"/>
              <a:ext cx="945863" cy="601496"/>
            </a:xfrm>
            <a:prstGeom prst="notchedRightArrow">
              <a:avLst>
                <a:gd name="adj1" fmla="val 100000"/>
                <a:gd name="adj2" fmla="val 34681"/>
              </a:avLst>
            </a:prstGeom>
            <a:solidFill>
              <a:srgbClr val="66FF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Title 2">
              <a:extLst>
                <a:ext uri="{FF2B5EF4-FFF2-40B4-BE49-F238E27FC236}">
                  <a16:creationId xmlns:a16="http://schemas.microsoft.com/office/drawing/2014/main" xmlns="" id="{20E77FAE-7220-6C4F-8E71-E2AC0EF2574C}"/>
                </a:ext>
              </a:extLst>
            </p:cNvPr>
            <p:cNvSpPr txBox="1">
              <a:spLocks/>
            </p:cNvSpPr>
            <p:nvPr/>
          </p:nvSpPr>
          <p:spPr>
            <a:xfrm>
              <a:off x="990601" y="1170071"/>
              <a:ext cx="533400" cy="601496"/>
            </a:xfrm>
            <a:prstGeom prst="rect">
              <a:avLst/>
            </a:prstGeom>
          </p:spPr>
          <p:txBody>
            <a:bodyPr lIns="0" tIns="0" rIns="0" bIns="0" anchor="ctr"/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3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 Placeholder 5">
            <a:extLst>
              <a:ext uri="{FF2B5EF4-FFF2-40B4-BE49-F238E27FC236}">
                <a16:creationId xmlns:a16="http://schemas.microsoft.com/office/drawing/2014/main" xmlns="" id="{4D03A8CF-8B51-9340-976B-DA69093C1C8F}"/>
              </a:ext>
            </a:extLst>
          </p:cNvPr>
          <p:cNvSpPr txBox="1">
            <a:spLocks/>
          </p:cNvSpPr>
          <p:nvPr/>
        </p:nvSpPr>
        <p:spPr>
          <a:xfrm>
            <a:off x="3313981" y="2419350"/>
            <a:ext cx="2324819" cy="19812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800" dirty="0">
                <a:solidFill>
                  <a:srgbClr val="DB9C00"/>
                </a:solidFill>
              </a:rPr>
              <a:t>Community Presentations</a:t>
            </a:r>
            <a:endParaRPr lang="en-US" sz="1600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b="0" dirty="0"/>
              <a:t>UDA Community Session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b="0" dirty="0"/>
              <a:t>UDA Middle School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October 14, 2019, 6:30 pm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b="0" dirty="0"/>
              <a:t>MA Community Session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b="0" dirty="0"/>
              <a:t>MA High School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October 21, 2019, 6:30 pm</a:t>
            </a:r>
          </a:p>
          <a:p>
            <a:pPr algn="ctr">
              <a:spcBef>
                <a:spcPts val="0"/>
              </a:spcBef>
            </a:pPr>
            <a:endParaRPr lang="en-US" sz="1400" dirty="0"/>
          </a:p>
          <a:p>
            <a:pPr algn="ctr">
              <a:spcBef>
                <a:spcPts val="0"/>
              </a:spcBef>
            </a:pPr>
            <a:endParaRPr lang="en-US" sz="1400" dirty="0"/>
          </a:p>
          <a:p>
            <a:pPr algn="ctr">
              <a:spcBef>
                <a:spcPts val="0"/>
              </a:spcBef>
            </a:pPr>
            <a:endParaRPr lang="en-US" sz="1400" dirty="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xmlns="" id="{CCE33FB6-DF25-1342-B945-10AABC8501F9}"/>
              </a:ext>
            </a:extLst>
          </p:cNvPr>
          <p:cNvSpPr txBox="1">
            <a:spLocks/>
          </p:cNvSpPr>
          <p:nvPr/>
        </p:nvSpPr>
        <p:spPr>
          <a:xfrm>
            <a:off x="6528758" y="2513660"/>
            <a:ext cx="1882457" cy="12954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600"/>
              </a:spcAft>
              <a:buFont typeface="Arial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600" dirty="0">
                <a:solidFill>
                  <a:srgbClr val="66FF33"/>
                </a:solidFill>
              </a:rPr>
              <a:t>Vote</a:t>
            </a:r>
          </a:p>
          <a:p>
            <a:pPr>
              <a:spcBef>
                <a:spcPts val="0"/>
              </a:spcBef>
            </a:pPr>
            <a:endParaRPr lang="en-US" sz="700" b="0" dirty="0"/>
          </a:p>
          <a:p>
            <a:pPr>
              <a:spcBef>
                <a:spcPts val="0"/>
              </a:spcBef>
            </a:pPr>
            <a:r>
              <a:rPr lang="en-US" sz="1400" b="0" dirty="0"/>
              <a:t>Joint Board Vote to approve Phase I and continue to Phase II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November 11, 2019 </a:t>
            </a:r>
          </a:p>
        </p:txBody>
      </p:sp>
    </p:spTree>
    <p:extLst>
      <p:ext uri="{BB962C8B-B14F-4D97-AF65-F5344CB8AC3E}">
        <p14:creationId xmlns:p14="http://schemas.microsoft.com/office/powerpoint/2010/main" val="817507484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FE497BE3-3EFC-1A4E-B231-CC2C2452FA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en-US" dirty="0"/>
              <a:t>Pennsylvania Economy League </a:t>
            </a:r>
          </a:p>
          <a:p>
            <a:pPr lvl="0"/>
            <a:r>
              <a:rPr lang="en-US" dirty="0"/>
              <a:t>Thompson Associates Architects and Planners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04A9802-EF13-5D42-B0CF-30B8C2D77D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63000" y="4895850"/>
            <a:ext cx="381000" cy="114300"/>
          </a:xfrm>
        </p:spPr>
        <p:txBody>
          <a:bodyPr/>
          <a:lstStyle/>
          <a:p>
            <a:fld id="{1DDDA87C-D888-4A49-A485-DB9D4E0B0D46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7598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Theme">
  <a:themeElements>
    <a:clrScheme name="Custom 3">
      <a:dk1>
        <a:srgbClr val="313334"/>
      </a:dk1>
      <a:lt1>
        <a:srgbClr val="FFFFFF"/>
      </a:lt1>
      <a:dk2>
        <a:srgbClr val="56575A"/>
      </a:dk2>
      <a:lt2>
        <a:srgbClr val="E7E6E6"/>
      </a:lt2>
      <a:accent1>
        <a:srgbClr val="3F6D7F"/>
      </a:accent1>
      <a:accent2>
        <a:srgbClr val="FFB600"/>
      </a:accent2>
      <a:accent3>
        <a:srgbClr val="E1241A"/>
      </a:accent3>
      <a:accent4>
        <a:srgbClr val="56575A"/>
      </a:accent4>
      <a:accent5>
        <a:srgbClr val="5E99AE"/>
      </a:accent5>
      <a:accent6>
        <a:srgbClr val="A46E00"/>
      </a:accent6>
      <a:hlink>
        <a:srgbClr val="5E99AE"/>
      </a:hlink>
      <a:folHlink>
        <a:srgbClr val="5E99A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58D43DE1D90E4D9A26D5FDED4893D8" ma:contentTypeVersion="13" ma:contentTypeDescription="Create a new document." ma:contentTypeScope="" ma:versionID="bb77577f6a67af8e254d11af40f071ad">
  <xsd:schema xmlns:xsd="http://www.w3.org/2001/XMLSchema" xmlns:xs="http://www.w3.org/2001/XMLSchema" xmlns:p="http://schemas.microsoft.com/office/2006/metadata/properties" xmlns:ns3="d72d1e75-12d1-4064-8a5b-1e5acb599caa" xmlns:ns4="d1ddde71-d66f-4e58-a682-d0127bb34a0f" targetNamespace="http://schemas.microsoft.com/office/2006/metadata/properties" ma:root="true" ma:fieldsID="4693933dad15f5f13a4745dad736f512" ns3:_="" ns4:_="">
    <xsd:import namespace="d72d1e75-12d1-4064-8a5b-1e5acb599caa"/>
    <xsd:import namespace="d1ddde71-d66f-4e58-a682-d0127bb34a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2d1e75-12d1-4064-8a5b-1e5acb599c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ddde71-d66f-4e58-a682-d0127bb34a0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597777-1E02-44D2-B846-4F862D93AA6C}">
  <ds:schemaRefs>
    <ds:schemaRef ds:uri="http://schemas.microsoft.com/office/2006/metadata/properties"/>
    <ds:schemaRef ds:uri="http://www.w3.org/XML/1998/namespace"/>
    <ds:schemaRef ds:uri="d72d1e75-12d1-4064-8a5b-1e5acb599caa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1ddde71-d66f-4e58-a682-d0127bb34a0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869EE97-252B-46E5-9374-5564FBFE17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8C146A-EC4D-4F79-AC55-7A3C074C6B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2d1e75-12d1-4064-8a5b-1e5acb599caa"/>
    <ds:schemaRef ds:uri="d1ddde71-d66f-4e58-a682-d0127bb34a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19182</TotalTime>
  <Words>1629</Words>
  <Application>Microsoft Office PowerPoint</Application>
  <PresentationFormat>On-screen Show (16:9)</PresentationFormat>
  <Paragraphs>420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Default Theme</vt:lpstr>
      <vt:lpstr>PowerPoint Presentation</vt:lpstr>
      <vt:lpstr>Agenda</vt:lpstr>
      <vt:lpstr>Consolidation Study Team</vt:lpstr>
      <vt:lpstr>Consolidation Study Team</vt:lpstr>
      <vt:lpstr>Overview of Study</vt:lpstr>
      <vt:lpstr>Phase I: Scope of Work </vt:lpstr>
      <vt:lpstr>Phase II: Scope of Work </vt:lpstr>
      <vt:lpstr>Why Now?</vt:lpstr>
      <vt:lpstr>Why Now? Declining Enrollments</vt:lpstr>
      <vt:lpstr>Why Now? Excess Building Capacity</vt:lpstr>
      <vt:lpstr>Why Now?  Financial Future</vt:lpstr>
      <vt:lpstr>Why Now? Financial Future</vt:lpstr>
      <vt:lpstr>Why Now? Impact on Fund Balance</vt:lpstr>
      <vt:lpstr>Why Now?</vt:lpstr>
      <vt:lpstr>Real Estate Tax Rates</vt:lpstr>
      <vt:lpstr>Real Estate Tax Rates</vt:lpstr>
      <vt:lpstr>Common Educational Philosophy</vt:lpstr>
      <vt:lpstr>Curriculum Commonalities</vt:lpstr>
      <vt:lpstr>Curriculum Configuration Goals</vt:lpstr>
      <vt:lpstr>Study Approach and Merger Options</vt:lpstr>
      <vt:lpstr>Consolidation Analysis</vt:lpstr>
      <vt:lpstr>Consolidation Options Analyzed</vt:lpstr>
      <vt:lpstr>Merger Option 1: Status Quo All schools maintained under merged district </vt:lpstr>
      <vt:lpstr>Merger Option 2: All students attend the Upper Dauphin Area Elementary, Middle, and High School Buildings </vt:lpstr>
      <vt:lpstr>Merger Option 3: Grades Pre-K-8 Two Attendance Areas  with Grades 9-12 Consolidated </vt:lpstr>
      <vt:lpstr>Merger Option 4: Grades Pre-K-4, 5-8, and 9-12 Consolidated </vt:lpstr>
      <vt:lpstr>Merger Option 5: Grades Pre-K-5, 6-8, and 9-12 Consolidated </vt:lpstr>
      <vt:lpstr>Findings and Recommendations</vt:lpstr>
      <vt:lpstr>Consolidation Recommendation</vt:lpstr>
      <vt:lpstr>Next Steps</vt:lpstr>
      <vt:lpstr>Next Steps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Gerald</cp:lastModifiedBy>
  <cp:revision>1855</cp:revision>
  <cp:lastPrinted>2019-10-07T12:51:35Z</cp:lastPrinted>
  <dcterms:created xsi:type="dcterms:W3CDTF">2015-09-08T18:46:55Z</dcterms:created>
  <dcterms:modified xsi:type="dcterms:W3CDTF">2019-10-07T13:02:28Z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0x0101000158D43DE1D90E4D9A26D5FDED4893D8</vt:lpwstr>
  </property>
</Properties>
</file>